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8" r:id="rId3"/>
    <p:sldId id="266" r:id="rId4"/>
    <p:sldId id="268" r:id="rId5"/>
    <p:sldId id="261" r:id="rId6"/>
    <p:sldId id="267" r:id="rId7"/>
    <p:sldId id="269" r:id="rId8"/>
    <p:sldId id="270" r:id="rId9"/>
    <p:sldId id="271" r:id="rId10"/>
    <p:sldId id="272" r:id="rId11"/>
    <p:sldId id="273" r:id="rId12"/>
    <p:sldId id="274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35A5"/>
    <a:srgbClr val="FC0200"/>
    <a:srgbClr val="FB0102"/>
    <a:srgbClr val="E41D3C"/>
    <a:srgbClr val="0E3A5D"/>
    <a:srgbClr val="D903FA"/>
    <a:srgbClr val="D213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5AD3-F69C-4E02-82AB-FA778ACAC882}" type="datetimeFigureOut">
              <a:rPr lang="it-IT" smtClean="0"/>
              <a:t>09/11/2018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887A-3680-49B2-872D-D259E58117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471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5AD3-F69C-4E02-82AB-FA778ACAC882}" type="datetimeFigureOut">
              <a:rPr lang="it-IT" smtClean="0"/>
              <a:t>09/11/2018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887A-3680-49B2-872D-D259E58117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492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5AD3-F69C-4E02-82AB-FA778ACAC882}" type="datetimeFigureOut">
              <a:rPr lang="it-IT" smtClean="0"/>
              <a:t>09/11/2018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887A-3680-49B2-872D-D259E58117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169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5AD3-F69C-4E02-82AB-FA778ACAC882}" type="datetimeFigureOut">
              <a:rPr lang="it-IT" smtClean="0"/>
              <a:t>09/11/2018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887A-3680-49B2-872D-D259E58117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237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5AD3-F69C-4E02-82AB-FA778ACAC882}" type="datetimeFigureOut">
              <a:rPr lang="it-IT" smtClean="0"/>
              <a:t>09/11/2018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887A-3680-49B2-872D-D259E58117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031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5AD3-F69C-4E02-82AB-FA778ACAC882}" type="datetimeFigureOut">
              <a:rPr lang="it-IT" smtClean="0"/>
              <a:t>09/11/2018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887A-3680-49B2-872D-D259E58117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878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5AD3-F69C-4E02-82AB-FA778ACAC882}" type="datetimeFigureOut">
              <a:rPr lang="it-IT" smtClean="0"/>
              <a:t>09/11/2018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887A-3680-49B2-872D-D259E58117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868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5AD3-F69C-4E02-82AB-FA778ACAC882}" type="datetimeFigureOut">
              <a:rPr lang="it-IT" smtClean="0"/>
              <a:t>09/11/2018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887A-3680-49B2-872D-D259E58117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060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5AD3-F69C-4E02-82AB-FA778ACAC882}" type="datetimeFigureOut">
              <a:rPr lang="it-IT" smtClean="0"/>
              <a:t>09/11/2018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887A-3680-49B2-872D-D259E58117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192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5AD3-F69C-4E02-82AB-FA778ACAC882}" type="datetimeFigureOut">
              <a:rPr lang="it-IT" smtClean="0"/>
              <a:t>09/11/2018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887A-3680-49B2-872D-D259E58117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245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5AD3-F69C-4E02-82AB-FA778ACAC882}" type="datetimeFigureOut">
              <a:rPr lang="it-IT" smtClean="0"/>
              <a:t>09/11/2018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887A-3680-49B2-872D-D259E58117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919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E5AD3-F69C-4E02-82AB-FA778ACAC882}" type="datetimeFigureOut">
              <a:rPr lang="it-IT" smtClean="0"/>
              <a:t>09/11/2018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E887A-3680-49B2-872D-D259E58117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4839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16908" y="1196013"/>
            <a:ext cx="7889755" cy="2748189"/>
          </a:xfrm>
        </p:spPr>
        <p:txBody>
          <a:bodyPr>
            <a:normAutofit fontScale="90000"/>
          </a:bodyPr>
          <a:lstStyle/>
          <a:p>
            <a:pPr algn="r"/>
            <a:r>
              <a:rPr lang="it-IT" sz="5400" u="sng" dirty="0" err="1" smtClean="0">
                <a:latin typeface="Bahnschrift SemiBold Condensed" panose="020B0502040204020203" pitchFamily="34" charset="0"/>
              </a:rPr>
              <a:t>Pon</a:t>
            </a:r>
            <a:r>
              <a:rPr lang="it-IT" sz="5400" u="sng" dirty="0" smtClean="0">
                <a:latin typeface="Bahnschrift SemiBold Condensed" panose="020B0502040204020203" pitchFamily="34" charset="0"/>
              </a:rPr>
              <a:t> «Potenziamento </a:t>
            </a:r>
            <a:r>
              <a:rPr lang="it-IT" sz="5400" u="sng" dirty="0">
                <a:latin typeface="Bahnschrift SemiBold Condensed" panose="020B0502040204020203" pitchFamily="34" charset="0"/>
              </a:rPr>
              <a:t>dei percorsi di ALTERNANZA SCUOLA LAVORO</a:t>
            </a:r>
            <a:r>
              <a:rPr lang="it-IT" sz="5400" u="sng" dirty="0" smtClean="0">
                <a:latin typeface="Bahnschrift SemiBold Condensed" panose="020B0502040204020203" pitchFamily="34" charset="0"/>
              </a:rPr>
              <a:t>»</a:t>
            </a:r>
            <a:r>
              <a:rPr lang="it-IT" sz="5400" dirty="0">
                <a:latin typeface="Bahnschrift SemiBold Condensed" panose="020B0502040204020203" pitchFamily="34" charset="0"/>
              </a:rPr>
              <a:t/>
            </a:r>
            <a:br>
              <a:rPr lang="it-IT" sz="5400" dirty="0">
                <a:latin typeface="Bahnschrift SemiBold Condensed" panose="020B0502040204020203" pitchFamily="34" charset="0"/>
              </a:rPr>
            </a:br>
            <a:r>
              <a:rPr lang="it-IT" sz="5400" u="sng" dirty="0">
                <a:latin typeface="Bahnschrift SemiBold Condensed" panose="020B0502040204020203" pitchFamily="34" charset="0"/>
              </a:rPr>
              <a:t/>
            </a:r>
            <a:br>
              <a:rPr lang="it-IT" sz="5400" u="sng" dirty="0">
                <a:latin typeface="Bahnschrift SemiBold Condensed" panose="020B0502040204020203" pitchFamily="34" charset="0"/>
              </a:rPr>
            </a:br>
            <a:r>
              <a:rPr lang="it-IT" sz="2700" u="sng" dirty="0" smtClean="0">
                <a:latin typeface="Bahnschrift SemiBold Condensed" panose="020B0502040204020203" pitchFamily="34" charset="0"/>
              </a:rPr>
              <a:t>Obiettivo </a:t>
            </a:r>
            <a:r>
              <a:rPr lang="it-IT" sz="2700" u="sng" dirty="0">
                <a:latin typeface="Bahnschrift SemiBold Condensed" panose="020B0502040204020203" pitchFamily="34" charset="0"/>
              </a:rPr>
              <a:t>specifico 10.2 </a:t>
            </a:r>
            <a:r>
              <a:rPr lang="it-IT" sz="2700" u="sng" dirty="0" smtClean="0">
                <a:latin typeface="Bahnschrift SemiBold Condensed" panose="020B0502040204020203" pitchFamily="34" charset="0"/>
              </a:rPr>
              <a:t>Miglioramento </a:t>
            </a:r>
            <a:r>
              <a:rPr lang="it-IT" sz="2700" u="sng" dirty="0">
                <a:latin typeface="Bahnschrift SemiBold Condensed" panose="020B0502040204020203" pitchFamily="34" charset="0"/>
              </a:rPr>
              <a:t>delle competenze chiave degli allievi</a:t>
            </a:r>
            <a:br>
              <a:rPr lang="it-IT" sz="2700" u="sng" dirty="0">
                <a:latin typeface="Bahnschrift SemiBold Condensed" panose="020B0502040204020203" pitchFamily="34" charset="0"/>
              </a:rPr>
            </a:br>
            <a:r>
              <a:rPr lang="it-IT" sz="2700" u="sng" dirty="0">
                <a:latin typeface="Bahnschrift SemiBold Condensed" panose="020B0502040204020203" pitchFamily="34" charset="0"/>
              </a:rPr>
              <a:t>Azione </a:t>
            </a:r>
            <a:r>
              <a:rPr lang="it-IT" sz="2700" u="sng" dirty="0" smtClean="0">
                <a:latin typeface="Bahnschrift SemiBold Condensed" panose="020B0502040204020203" pitchFamily="34" charset="0"/>
              </a:rPr>
              <a:t>10.2.5 </a:t>
            </a:r>
            <a:r>
              <a:rPr lang="it-IT" sz="2700" dirty="0" smtClean="0">
                <a:latin typeface="Bahnschrift SemiBold Condensed" panose="020B0502040204020203" pitchFamily="34" charset="0"/>
              </a:rPr>
              <a:t> </a:t>
            </a:r>
            <a:r>
              <a:rPr lang="it-IT" sz="2700" dirty="0" smtClean="0">
                <a:latin typeface="Bahnschrift SemiBold Condensed" panose="020B0502040204020203" pitchFamily="34" charset="0"/>
                <a:sym typeface="Symbol" panose="05050102010706020507" pitchFamily="18" charset="2"/>
              </a:rPr>
              <a:t></a:t>
            </a:r>
            <a:r>
              <a:rPr lang="it-IT" sz="2700" dirty="0" smtClean="0">
                <a:latin typeface="Bahnschrift SemiBold Condensed" panose="020B0502040204020203" pitchFamily="34" charset="0"/>
              </a:rPr>
              <a:t>  </a:t>
            </a:r>
            <a:r>
              <a:rPr lang="it-IT" sz="2700" u="sng" dirty="0" err="1" smtClean="0">
                <a:latin typeface="Bahnschrift SemiBold Condensed" panose="020B0502040204020203" pitchFamily="34" charset="0"/>
              </a:rPr>
              <a:t>Sottoazione</a:t>
            </a:r>
            <a:r>
              <a:rPr lang="it-IT" sz="2700" u="sng" dirty="0" smtClean="0">
                <a:latin typeface="Bahnschrift SemiBold Condensed" panose="020B0502040204020203" pitchFamily="34" charset="0"/>
              </a:rPr>
              <a:t> 10.2.5A </a:t>
            </a:r>
            <a:r>
              <a:rPr lang="it-IT" sz="2700" dirty="0" smtClean="0">
                <a:latin typeface="Bahnschrift SemiBold Condensed" panose="020B0502040204020203" pitchFamily="34" charset="0"/>
              </a:rPr>
              <a:t> </a:t>
            </a:r>
            <a:r>
              <a:rPr lang="it-IT" sz="2700" dirty="0" smtClean="0">
                <a:latin typeface="Bahnschrift SemiBold Condensed" panose="020B0502040204020203" pitchFamily="34" charset="0"/>
                <a:sym typeface="Symbol" panose="05050102010706020507" pitchFamily="18" charset="2"/>
              </a:rPr>
              <a:t></a:t>
            </a:r>
            <a:r>
              <a:rPr lang="it-IT" sz="2700" dirty="0" smtClean="0">
                <a:latin typeface="Bahnschrift SemiBold Condensed" panose="020B0502040204020203" pitchFamily="34" charset="0"/>
              </a:rPr>
              <a:t>  </a:t>
            </a:r>
            <a:r>
              <a:rPr lang="it-IT" sz="2700" u="sng" dirty="0" smtClean="0">
                <a:latin typeface="Bahnschrift SemiBold Condensed" panose="020B0502040204020203" pitchFamily="34" charset="0"/>
              </a:rPr>
              <a:t>FSEPON-LO-2017_17</a:t>
            </a:r>
            <a:r>
              <a:rPr lang="it-IT" sz="2200" u="sng" dirty="0">
                <a:latin typeface="Bahnschrift SemiBold Condensed" panose="020B0502040204020203" pitchFamily="34" charset="0"/>
              </a:rPr>
              <a:t/>
            </a:r>
            <a:br>
              <a:rPr lang="it-IT" sz="2200" u="sng" dirty="0">
                <a:latin typeface="Bahnschrift SemiBold Condensed" panose="020B0502040204020203" pitchFamily="34" charset="0"/>
              </a:rPr>
            </a:br>
            <a:endParaRPr lang="it-IT" sz="2200" u="sng" dirty="0">
              <a:latin typeface="Bahnschrift SemiBold Condensed" panose="020B0502040204020203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0" y="3944203"/>
            <a:ext cx="12192000" cy="2913798"/>
            <a:chOff x="0" y="3805209"/>
            <a:chExt cx="12199434" cy="3052792"/>
          </a:xfrm>
        </p:grpSpPr>
        <p:pic>
          <p:nvPicPr>
            <p:cNvPr id="4" name="Immagine 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3805209"/>
              <a:ext cx="7467600" cy="3052792"/>
            </a:xfrm>
            <a:prstGeom prst="rect">
              <a:avLst/>
            </a:prstGeom>
          </p:spPr>
        </p:pic>
        <p:pic>
          <p:nvPicPr>
            <p:cNvPr id="5" name="Immagine 4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r="36635"/>
            <a:stretch/>
          </p:blipFill>
          <p:spPr>
            <a:xfrm>
              <a:off x="7467600" y="3805209"/>
              <a:ext cx="4731834" cy="3052791"/>
            </a:xfrm>
            <a:prstGeom prst="rect">
              <a:avLst/>
            </a:prstGeom>
          </p:spPr>
        </p:pic>
      </p:grpSp>
      <p:sp>
        <p:nvSpPr>
          <p:cNvPr id="8" name="CasellaDiTesto 7"/>
          <p:cNvSpPr txBox="1"/>
          <p:nvPr/>
        </p:nvSpPr>
        <p:spPr>
          <a:xfrm>
            <a:off x="0" y="126143"/>
            <a:ext cx="3799115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TopRight"/>
              <a:lightRig rig="threePt" dir="t"/>
            </a:scene3d>
            <a:sp3d/>
          </a:bodyPr>
          <a:lstStyle/>
          <a:p>
            <a:pPr algn="ctr"/>
            <a:r>
              <a:rPr lang="it-IT" sz="3200" dirty="0">
                <a:solidFill>
                  <a:prstClr val="black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ahnschrift SemiBold Condensed" panose="020B0502040204020203" pitchFamily="34" charset="0"/>
              </a:rPr>
              <a:t>Giulia </a:t>
            </a:r>
            <a:r>
              <a:rPr lang="it-IT" sz="3200" dirty="0" err="1">
                <a:solidFill>
                  <a:prstClr val="black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ahnschrift SemiBold Condensed" panose="020B0502040204020203" pitchFamily="34" charset="0"/>
              </a:rPr>
              <a:t>Fusari</a:t>
            </a:r>
            <a:r>
              <a:rPr lang="it-IT" sz="3200" dirty="0">
                <a:solidFill>
                  <a:prstClr val="black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ahnschrift SemiBold Condensed" panose="020B0502040204020203" pitchFamily="34" charset="0"/>
              </a:rPr>
              <a:t>  </a:t>
            </a:r>
            <a:r>
              <a:rPr lang="it-IT" sz="3200" dirty="0">
                <a:solidFill>
                  <a:prstClr val="black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ahnschrift SemiBold Condensed" panose="020B0502040204020203" pitchFamily="34" charset="0"/>
              </a:rPr>
              <a:t>4</a:t>
            </a:r>
            <a:r>
              <a:rPr lang="it-IT" sz="3200" dirty="0" smtClean="0">
                <a:solidFill>
                  <a:prstClr val="black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ahnschrift SemiBold Condensed" panose="020B0502040204020203" pitchFamily="34" charset="0"/>
              </a:rPr>
              <a:t>^E</a:t>
            </a:r>
            <a:endParaRPr lang="it-IT" sz="3200" dirty="0">
              <a:solidFill>
                <a:prstClr val="black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Bahnschrift SemiBold Condensed" panose="020B0502040204020203" pitchFamily="34" charset="0"/>
            </a:endParaRPr>
          </a:p>
          <a:p>
            <a:pPr algn="ctr"/>
            <a:r>
              <a:rPr lang="it-IT" sz="3200" dirty="0" smtClean="0">
                <a:solidFill>
                  <a:prstClr val="black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ahnschrift SemiBold Condensed" panose="020B0502040204020203" pitchFamily="34" charset="0"/>
              </a:rPr>
              <a:t>Anno Scolastico: 2017/18</a:t>
            </a:r>
          </a:p>
        </p:txBody>
      </p:sp>
    </p:spTree>
    <p:extLst>
      <p:ext uri="{BB962C8B-B14F-4D97-AF65-F5344CB8AC3E}">
        <p14:creationId xmlns:p14="http://schemas.microsoft.com/office/powerpoint/2010/main" val="240101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t="29508" b="25913"/>
          <a:stretch/>
        </p:blipFill>
        <p:spPr>
          <a:xfrm rot="5400000">
            <a:off x="-1683328" y="1968334"/>
            <a:ext cx="6858000" cy="29213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372592" y="5366102"/>
            <a:ext cx="8015843" cy="123657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dirty="0" smtClean="0">
                <a:latin typeface="Agency FB" panose="020B0503020202020204" pitchFamily="34" charset="0"/>
              </a:rPr>
              <a:t>Per la mia </a:t>
            </a:r>
            <a:r>
              <a:rPr lang="it-IT" b="1" dirty="0" smtClean="0">
                <a:latin typeface="Agency FB" panose="020B0503020202020204" pitchFamily="34" charset="0"/>
              </a:rPr>
              <a:t>alternanza scuola-lavoro</a:t>
            </a:r>
            <a:r>
              <a:rPr lang="it-IT" dirty="0" smtClean="0">
                <a:latin typeface="Agency FB" panose="020B0503020202020204" pitchFamily="34" charset="0"/>
              </a:rPr>
              <a:t>, io insieme ad alcuni miei compagni abbiamo partecipato alle attività lavorative che si svolgevano presso la società di </a:t>
            </a:r>
            <a:r>
              <a:rPr lang="it-IT" b="1" dirty="0" smtClean="0">
                <a:solidFill>
                  <a:srgbClr val="D21326"/>
                </a:solidFill>
                <a:latin typeface="Agency FB" panose="020B0503020202020204" pitchFamily="34" charset="0"/>
              </a:rPr>
              <a:t>Articolo1</a:t>
            </a:r>
            <a:endParaRPr lang="it-IT" b="1" dirty="0">
              <a:solidFill>
                <a:srgbClr val="D21326"/>
              </a:solidFill>
              <a:latin typeface="Agency FB" panose="020B0503020202020204" pitchFamily="34" charset="0"/>
            </a:endParaRPr>
          </a:p>
        </p:txBody>
      </p:sp>
      <p:cxnSp>
        <p:nvCxnSpPr>
          <p:cNvPr id="6" name="Connettore 1 5"/>
          <p:cNvCxnSpPr/>
          <p:nvPr/>
        </p:nvCxnSpPr>
        <p:spPr>
          <a:xfrm>
            <a:off x="3206341" y="5426391"/>
            <a:ext cx="0" cy="1116000"/>
          </a:xfrm>
          <a:prstGeom prst="line">
            <a:avLst/>
          </a:prstGeom>
          <a:ln w="38100">
            <a:solidFill>
              <a:srgbClr val="D213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395" y="497218"/>
            <a:ext cx="6225639" cy="4669229"/>
          </a:xfrm>
          <a:prstGeom prst="round2DiagRect">
            <a:avLst>
              <a:gd name="adj1" fmla="val 0"/>
              <a:gd name="adj2" fmla="val 5000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27000">
              <a:srgbClr val="D21326">
                <a:alpha val="42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910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ntr" presetSubtype="3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B0099878-835D-4777-A9EB-CCA0D9844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4"/>
          <a:stretch/>
        </p:blipFill>
        <p:spPr>
          <a:xfrm rot="10800000">
            <a:off x="-3" y="0"/>
            <a:ext cx="12192002" cy="6858000"/>
          </a:xfrm>
        </p:spPr>
      </p:pic>
      <p:sp>
        <p:nvSpPr>
          <p:cNvPr id="9" name="Segnaposto contenuto 2"/>
          <p:cNvSpPr txBox="1">
            <a:spLocks/>
          </p:cNvSpPr>
          <p:nvPr/>
        </p:nvSpPr>
        <p:spPr>
          <a:xfrm>
            <a:off x="6473937" y="284353"/>
            <a:ext cx="3236141" cy="1112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 smtClean="0">
                <a:latin typeface="Agency FB" panose="020B0503020202020204" pitchFamily="34" charset="0"/>
              </a:rPr>
              <a:t>Durante il mio percorso lavorativo ho potuto assistere e partecipare ad una collaborazione con il comune di Milano: </a:t>
            </a:r>
            <a:r>
              <a:rPr lang="it-IT" b="1" dirty="0" smtClean="0">
                <a:solidFill>
                  <a:srgbClr val="FF0000"/>
                </a:solidFill>
                <a:latin typeface="Agency FB" panose="020B0503020202020204" pitchFamily="34" charset="0"/>
              </a:rPr>
              <a:t>«</a:t>
            </a:r>
            <a:r>
              <a:rPr lang="it-IT" b="1" dirty="0" err="1" smtClean="0">
                <a:solidFill>
                  <a:srgbClr val="FF0000"/>
                </a:solidFill>
                <a:latin typeface="Agency FB" panose="020B0503020202020204" pitchFamily="34" charset="0"/>
              </a:rPr>
              <a:t>InformaGiovani</a:t>
            </a:r>
            <a:r>
              <a:rPr lang="it-IT" b="1" dirty="0" smtClean="0">
                <a:solidFill>
                  <a:srgbClr val="FF0000"/>
                </a:solidFill>
                <a:latin typeface="Agency FB" panose="020B0503020202020204" pitchFamily="34" charset="0"/>
              </a:rPr>
              <a:t>»</a:t>
            </a:r>
            <a:endParaRPr lang="it-IT" b="1" dirty="0">
              <a:solidFill>
                <a:srgbClr val="FF0000"/>
              </a:solidFill>
              <a:latin typeface="Agency FB" panose="020B050302020202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104" y="3526241"/>
            <a:ext cx="4850252" cy="29151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27000">
              <a:srgbClr val="FC0200">
                <a:alpha val="25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535" y="3331759"/>
            <a:ext cx="2597895" cy="32438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27000">
              <a:srgbClr val="FB0102">
                <a:alpha val="25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104" y="284353"/>
            <a:ext cx="4713774" cy="27905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27000">
              <a:srgbClr val="FB0102">
                <a:alpha val="25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281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1789" y="329030"/>
            <a:ext cx="10515600" cy="1325563"/>
          </a:xfrm>
        </p:spPr>
        <p:txBody>
          <a:bodyPr/>
          <a:lstStyle/>
          <a:p>
            <a:r>
              <a:rPr lang="it-IT" b="1" dirty="0">
                <a:latin typeface="Agency FB" panose="020B0503020202020204" pitchFamily="34" charset="0"/>
              </a:rPr>
              <a:t>Cos’è il progetto?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/>
          <a:srcRect l="18211" t="6744" r="16610" b="14923"/>
          <a:stretch/>
        </p:blipFill>
        <p:spPr>
          <a:xfrm>
            <a:off x="8014725" y="3260558"/>
            <a:ext cx="4177275" cy="348915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316957">
            <a:off x="9325897" y="2454928"/>
            <a:ext cx="1929569" cy="1611260"/>
          </a:xfrm>
          <a:prstGeom prst="rect">
            <a:avLst/>
          </a:prstGeom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1789" y="1560930"/>
            <a:ext cx="1082533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>
                <a:latin typeface="Agency FB" panose="020B0503020202020204" pitchFamily="34" charset="0"/>
              </a:rPr>
              <a:t>Abbiamo </a:t>
            </a:r>
            <a:r>
              <a:rPr lang="it-IT" sz="2400" dirty="0">
                <a:latin typeface="Agency FB" panose="020B0503020202020204" pitchFamily="34" charset="0"/>
              </a:rPr>
              <a:t>sviluppato il progetto </a:t>
            </a:r>
            <a:r>
              <a:rPr lang="it-IT" sz="2400" b="1" dirty="0">
                <a:solidFill>
                  <a:srgbClr val="E41D3C"/>
                </a:solidFill>
                <a:latin typeface="Agency FB" panose="020B0503020202020204" pitchFamily="34" charset="0"/>
              </a:rPr>
              <a:t>#</a:t>
            </a:r>
            <a:r>
              <a:rPr lang="it-IT" sz="2400" b="1" dirty="0" err="1">
                <a:solidFill>
                  <a:srgbClr val="E41D3C"/>
                </a:solidFill>
                <a:latin typeface="Agency FB" panose="020B0503020202020204" pitchFamily="34" charset="0"/>
              </a:rPr>
              <a:t>SfidaAccettata</a:t>
            </a:r>
            <a:r>
              <a:rPr lang="it-IT" sz="2400" dirty="0" smtClean="0">
                <a:latin typeface="Agency FB" panose="020B0503020202020204" pitchFamily="34" charset="0"/>
              </a:rPr>
              <a:t>:  si rivolge </a:t>
            </a:r>
            <a:r>
              <a:rPr lang="it-IT" sz="2400" dirty="0">
                <a:latin typeface="Agency FB" panose="020B0503020202020204" pitchFamily="34" charset="0"/>
              </a:rPr>
              <a:t>a tutti i ragazzi che frequentano le </a:t>
            </a:r>
            <a:r>
              <a:rPr lang="it-IT" sz="2400" dirty="0" smtClean="0">
                <a:latin typeface="Agency FB" panose="020B0503020202020204" pitchFamily="34" charset="0"/>
              </a:rPr>
              <a:t>classi </a:t>
            </a:r>
            <a:r>
              <a:rPr lang="it-IT" sz="2400" dirty="0">
                <a:latin typeface="Agency FB" panose="020B0503020202020204" pitchFamily="34" charset="0"/>
              </a:rPr>
              <a:t>4 e 5 </a:t>
            </a:r>
            <a:r>
              <a:rPr lang="it-IT" sz="2400" dirty="0" smtClean="0">
                <a:latin typeface="Agency FB" panose="020B0503020202020204" pitchFamily="34" charset="0"/>
              </a:rPr>
              <a:t>delle scuole superiori </a:t>
            </a:r>
            <a:r>
              <a:rPr lang="it-IT" sz="2400" dirty="0">
                <a:latin typeface="Agency FB" panose="020B0503020202020204" pitchFamily="34" charset="0"/>
              </a:rPr>
              <a:t>(</a:t>
            </a:r>
            <a:r>
              <a:rPr lang="it-IT" sz="2400" dirty="0" smtClean="0">
                <a:latin typeface="Agency FB" panose="020B0503020202020204" pitchFamily="34" charset="0"/>
              </a:rPr>
              <a:t>licei-tecnici-professionali) </a:t>
            </a:r>
          </a:p>
          <a:p>
            <a:pPr marL="0" indent="0">
              <a:buNone/>
            </a:pPr>
            <a:r>
              <a:rPr lang="it-IT" sz="2400" dirty="0" smtClean="0">
                <a:latin typeface="Agency FB" panose="020B0503020202020204" pitchFamily="34" charset="0"/>
              </a:rPr>
              <a:t>L’obiettivo è aiutarli </a:t>
            </a:r>
            <a:r>
              <a:rPr lang="it-IT" sz="2400" dirty="0">
                <a:latin typeface="Agency FB" panose="020B0503020202020204" pitchFamily="34" charset="0"/>
              </a:rPr>
              <a:t>e </a:t>
            </a:r>
            <a:r>
              <a:rPr lang="it-IT" sz="2400" b="1" dirty="0">
                <a:latin typeface="Agency FB" panose="020B0503020202020204" pitchFamily="34" charset="0"/>
              </a:rPr>
              <a:t>orientarli </a:t>
            </a:r>
            <a:r>
              <a:rPr lang="it-IT" sz="2400" b="1" dirty="0" smtClean="0">
                <a:latin typeface="Agency FB" panose="020B0503020202020204" pitchFamily="34" charset="0"/>
              </a:rPr>
              <a:t>al meglio nella </a:t>
            </a:r>
            <a:r>
              <a:rPr lang="it-IT" sz="2400" b="1" dirty="0">
                <a:latin typeface="Agency FB" panose="020B0503020202020204" pitchFamily="34" charset="0"/>
              </a:rPr>
              <a:t>scelta </a:t>
            </a:r>
            <a:r>
              <a:rPr lang="it-IT" sz="2400" b="1" dirty="0" smtClean="0">
                <a:latin typeface="Agency FB" panose="020B0503020202020204" pitchFamily="34" charset="0"/>
              </a:rPr>
              <a:t>del </a:t>
            </a:r>
            <a:r>
              <a:rPr lang="it-IT" sz="2400" b="1" dirty="0">
                <a:latin typeface="Agency FB" panose="020B0503020202020204" pitchFamily="34" charset="0"/>
              </a:rPr>
              <a:t>loro futuro</a:t>
            </a:r>
            <a:r>
              <a:rPr lang="it-IT" sz="2400" dirty="0">
                <a:latin typeface="Agency FB" panose="020B0503020202020204" pitchFamily="34" charset="0"/>
              </a:rPr>
              <a:t>. </a:t>
            </a:r>
            <a:endParaRPr lang="it-IT" sz="2400" dirty="0" smtClean="0">
              <a:latin typeface="Agency FB" panose="020B0503020202020204" pitchFamily="34" charset="0"/>
            </a:endParaRPr>
          </a:p>
          <a:p>
            <a:pPr marL="0" indent="0">
              <a:buNone/>
            </a:pPr>
            <a:r>
              <a:rPr lang="it-IT" dirty="0" smtClean="0"/>
              <a:t> </a:t>
            </a:r>
          </a:p>
          <a:p>
            <a:pPr marL="0" indent="0">
              <a:buNone/>
            </a:pPr>
            <a:endParaRPr lang="it-IT" dirty="0">
              <a:latin typeface="Agency FB" panose="020B0503020202020204" pitchFamily="34" charset="0"/>
            </a:endParaRPr>
          </a:p>
          <a:p>
            <a:endParaRPr lang="it-IT" dirty="0">
              <a:latin typeface="Agency FB" panose="020B0503020202020204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81789" y="2811612"/>
            <a:ext cx="733293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  <a:tabLst>
                <a:tab pos="8253413" algn="l"/>
              </a:tabLst>
            </a:pPr>
            <a:r>
              <a:rPr lang="it-IT" sz="2200" dirty="0">
                <a:latin typeface="Agency FB" panose="020B0503020202020204" pitchFamily="34" charset="0"/>
              </a:rPr>
              <a:t>Nasce dal comune sentimento di confusione che gli studenti provano di fronte ai numerosi indirizzi del mondo universitario/lavorativo: il progetto si propone di mostrare loro le offerte dello stato per evitare che gli studenti prendano una scelta sbagliata o costretta, che li porterebbe ad abbandonare gli studi o a diventare lavoratori demotivati.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it-IT" sz="2200" dirty="0" smtClean="0">
              <a:latin typeface="Agency FB" panose="020B0503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200" dirty="0" smtClean="0">
                <a:latin typeface="Agency FB" panose="020B0503020202020204" pitchFamily="34" charset="0"/>
              </a:rPr>
              <a:t>Si </a:t>
            </a:r>
            <a:r>
              <a:rPr lang="it-IT" sz="2200" dirty="0">
                <a:latin typeface="Agency FB" panose="020B0503020202020204" pitchFamily="34" charset="0"/>
              </a:rPr>
              <a:t>mettono a disposizione le capacità di esperti orientatori di formazione e risorse umane che possano informare gli studenti su tutte le opzioni di cui godono in quanto cittadini italiani ed europei.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it-IT" sz="2200" dirty="0" smtClean="0">
              <a:latin typeface="Agency FB" panose="020B0503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200" dirty="0" smtClean="0">
                <a:latin typeface="Agency FB" panose="020B0503020202020204" pitchFamily="34" charset="0"/>
              </a:rPr>
              <a:t>Il </a:t>
            </a:r>
            <a:r>
              <a:rPr lang="it-IT" sz="2200" dirty="0">
                <a:latin typeface="Agency FB" panose="020B0503020202020204" pitchFamily="34" charset="0"/>
              </a:rPr>
              <a:t>progetto si svolge direttamente nelle scuole milanesi con incontri e riunioni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7836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2"/>
          <a:srcRect l="8443"/>
          <a:stretch/>
        </p:blipFill>
        <p:spPr>
          <a:xfrm flipH="1">
            <a:off x="8179558" y="5602"/>
            <a:ext cx="4012442" cy="3532921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905" y="0"/>
            <a:ext cx="3830472" cy="3528098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0" y="0"/>
            <a:ext cx="4358185" cy="3515686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92288" y="217745"/>
            <a:ext cx="10515600" cy="1325563"/>
          </a:xfrm>
        </p:spPr>
        <p:txBody>
          <a:bodyPr/>
          <a:lstStyle/>
          <a:p>
            <a:r>
              <a:rPr lang="it-IT" b="1" dirty="0" smtClean="0">
                <a:latin typeface="Agency FB" panose="020B0503020202020204" pitchFamily="34" charset="0"/>
              </a:rPr>
              <a:t>Il Contributo di Articolo1</a:t>
            </a:r>
            <a:endParaRPr lang="it-IT" b="1" dirty="0">
              <a:latin typeface="Agency FB" panose="020B0503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49153" y="1379535"/>
            <a:ext cx="5890146" cy="1521500"/>
          </a:xfrm>
          <a:gradFill>
            <a:gsLst>
              <a:gs pos="0">
                <a:srgbClr val="F735A5">
                  <a:alpha val="0"/>
                </a:srgb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effectLst>
            <a:glow rad="127000">
              <a:schemeClr val="bg1"/>
            </a:glow>
            <a:softEdge rad="0"/>
          </a:effectLst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 smtClean="0">
                <a:latin typeface="Agency FB" panose="020B0503020202020204" pitchFamily="34" charset="0"/>
              </a:rPr>
              <a:t>All’interno del progetto la nostra realtà aziendale si è occupata di prestare la propria esperienza come esperti del mondo lavorativo e del collocamento delle persone al suo interno.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52" y="3538523"/>
            <a:ext cx="4023812" cy="30178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27000">
              <a:srgbClr val="F735A5">
                <a:alpha val="25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299" y="3515686"/>
            <a:ext cx="5330728" cy="29985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27000">
              <a:srgbClr val="F735A5">
                <a:alpha val="25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744" y="414945"/>
            <a:ext cx="3533151" cy="2649863"/>
          </a:xfrm>
          <a:prstGeom prst="round2DiagRect">
            <a:avLst>
              <a:gd name="adj1" fmla="val 0"/>
              <a:gd name="adj2" fmla="val 5000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27000">
              <a:srgbClr val="F735A5">
                <a:alpha val="25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132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2"/>
          <a:srcRect l="8443"/>
          <a:stretch/>
        </p:blipFill>
        <p:spPr>
          <a:xfrm flipH="1">
            <a:off x="8179558" y="3325079"/>
            <a:ext cx="4012442" cy="3532921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9086" y="3329902"/>
            <a:ext cx="3830472" cy="3528098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25079"/>
            <a:ext cx="4358185" cy="3515686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92288" y="217745"/>
            <a:ext cx="10515600" cy="1325563"/>
          </a:xfrm>
        </p:spPr>
        <p:txBody>
          <a:bodyPr/>
          <a:lstStyle/>
          <a:p>
            <a:r>
              <a:rPr lang="it-IT" b="1" dirty="0" smtClean="0">
                <a:latin typeface="Agency FB" panose="020B0503020202020204" pitchFamily="34" charset="0"/>
              </a:rPr>
              <a:t>Il Contributo di Articolo1</a:t>
            </a:r>
            <a:endParaRPr lang="it-IT" b="1" dirty="0">
              <a:latin typeface="Agency FB" panose="020B0503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49153" y="1379535"/>
            <a:ext cx="5890146" cy="1521500"/>
          </a:xfrm>
          <a:noFill/>
          <a:effectLst>
            <a:glow rad="127000">
              <a:schemeClr val="bg1"/>
            </a:glow>
            <a:softEdge rad="0"/>
          </a:effectLst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dirty="0">
                <a:latin typeface="Agency FB" panose="020B0503020202020204" pitchFamily="34" charset="0"/>
              </a:rPr>
              <a:t>Inoltre </a:t>
            </a:r>
            <a:r>
              <a:rPr lang="it-IT" dirty="0" smtClean="0">
                <a:latin typeface="Agency FB" panose="020B0503020202020204" pitchFamily="34" charset="0"/>
              </a:rPr>
              <a:t>ci siamo impegnati </a:t>
            </a:r>
            <a:r>
              <a:rPr lang="it-IT" dirty="0">
                <a:latin typeface="Agency FB" panose="020B0503020202020204" pitchFamily="34" charset="0"/>
              </a:rPr>
              <a:t>nella </a:t>
            </a:r>
            <a:r>
              <a:rPr lang="it-IT" dirty="0" smtClean="0">
                <a:latin typeface="Agency FB" panose="020B0503020202020204" pitchFamily="34" charset="0"/>
              </a:rPr>
              <a:t>realizzazione </a:t>
            </a:r>
            <a:r>
              <a:rPr lang="it-IT" dirty="0">
                <a:latin typeface="Agency FB" panose="020B0503020202020204" pitchFamily="34" charset="0"/>
              </a:rPr>
              <a:t>di un </a:t>
            </a:r>
            <a:r>
              <a:rPr lang="it-IT" b="1" dirty="0">
                <a:latin typeface="Agency FB" panose="020B0503020202020204" pitchFamily="34" charset="0"/>
              </a:rPr>
              <a:t>questionario</a:t>
            </a:r>
            <a:r>
              <a:rPr lang="it-IT" dirty="0">
                <a:latin typeface="Agency FB" panose="020B0503020202020204" pitchFamily="34" charset="0"/>
              </a:rPr>
              <a:t> </a:t>
            </a:r>
            <a:r>
              <a:rPr lang="it-IT" dirty="0" smtClean="0">
                <a:latin typeface="Agency FB" panose="020B0503020202020204" pitchFamily="34" charset="0"/>
              </a:rPr>
              <a:t>che viene proposto agli studenti prima degli incontri orientativi: questo permette di individuare le conoscenze che già possiedono e concentrare i discorsi sulle tematiche ottimali. </a:t>
            </a:r>
          </a:p>
          <a:p>
            <a:pPr marL="0" indent="0">
              <a:buNone/>
            </a:pPr>
            <a:endParaRPr lang="it-IT" dirty="0">
              <a:latin typeface="Agency FB" panose="020B0503020202020204" pitchFamily="34" charset="0"/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9706" y="858628"/>
            <a:ext cx="3267447" cy="4630686"/>
          </a:xfrm>
          <a:prstGeom prst="round2DiagRect">
            <a:avLst>
              <a:gd name="adj1" fmla="val 0"/>
              <a:gd name="adj2" fmla="val 21508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27000">
              <a:srgbClr val="F735A5">
                <a:alpha val="25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9706" y="858628"/>
            <a:ext cx="3256510" cy="4630686"/>
          </a:xfrm>
          <a:prstGeom prst="round2DiagRect">
            <a:avLst>
              <a:gd name="adj1" fmla="val 0"/>
              <a:gd name="adj2" fmla="val 1606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27000">
              <a:srgbClr val="F735A5">
                <a:alpha val="25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6"/>
          <a:srcRect t="1" b="1118"/>
          <a:stretch/>
        </p:blipFill>
        <p:spPr>
          <a:xfrm>
            <a:off x="7558769" y="858628"/>
            <a:ext cx="3197981" cy="4487866"/>
          </a:xfrm>
          <a:prstGeom prst="round2DiagRect">
            <a:avLst>
              <a:gd name="adj1" fmla="val 0"/>
              <a:gd name="adj2" fmla="val 11888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27000">
              <a:srgbClr val="F735A5">
                <a:alpha val="25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754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7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291" y="594150"/>
            <a:ext cx="3240888" cy="57445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glow rad="127000">
              <a:srgbClr val="FB0102">
                <a:alpha val="26000"/>
              </a:srgbClr>
            </a:glow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CasellaDiTesto 8"/>
          <p:cNvSpPr txBox="1"/>
          <p:nvPr/>
        </p:nvSpPr>
        <p:spPr>
          <a:xfrm>
            <a:off x="5486400" y="1419726"/>
            <a:ext cx="572703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Agency FB" panose="020B0503020202020204" pitchFamily="34" charset="0"/>
              </a:rPr>
              <a:t>Per rendere noto </a:t>
            </a:r>
            <a:r>
              <a:rPr lang="it-IT" sz="2800" dirty="0" smtClean="0">
                <a:latin typeface="Agency FB" panose="020B0503020202020204" pitchFamily="34" charset="0"/>
              </a:rPr>
              <a:t>questo progetto mi sono occupata della sua promozione pubblicitaria, e ho deciso di realizzare una </a:t>
            </a:r>
            <a:r>
              <a:rPr lang="it-IT" sz="2800" b="1" dirty="0" smtClean="0">
                <a:latin typeface="Agency FB" panose="020B0503020202020204" pitchFamily="34" charset="0"/>
              </a:rPr>
              <a:t>brochure</a:t>
            </a:r>
            <a:r>
              <a:rPr lang="it-IT" sz="2800" dirty="0" smtClean="0">
                <a:latin typeface="Agency FB" panose="020B0503020202020204" pitchFamily="34" charset="0"/>
              </a:rPr>
              <a:t>.</a:t>
            </a:r>
          </a:p>
          <a:p>
            <a:endParaRPr lang="it-IT" sz="2800" dirty="0" smtClean="0">
              <a:latin typeface="Agency FB" panose="020B0503020202020204" pitchFamily="34" charset="0"/>
            </a:endParaRPr>
          </a:p>
          <a:p>
            <a:r>
              <a:rPr lang="it-IT" sz="2800" dirty="0" smtClean="0">
                <a:latin typeface="Agency FB" panose="020B0503020202020204" pitchFamily="34" charset="0"/>
              </a:rPr>
              <a:t>Ho cercato di mantenere un </a:t>
            </a:r>
            <a:r>
              <a:rPr lang="it-IT" sz="2800" dirty="0">
                <a:latin typeface="Agency FB" panose="020B0503020202020204" pitchFamily="34" charset="0"/>
              </a:rPr>
              <a:t>linguaggio conciso, </a:t>
            </a:r>
            <a:r>
              <a:rPr lang="it-IT" sz="2800" dirty="0" smtClean="0">
                <a:latin typeface="Agency FB" panose="020B0503020202020204" pitchFamily="34" charset="0"/>
              </a:rPr>
              <a:t>diretto e semplice, e una </a:t>
            </a:r>
            <a:r>
              <a:rPr lang="it-IT" sz="2800" dirty="0">
                <a:latin typeface="Agency FB" panose="020B0503020202020204" pitchFamily="34" charset="0"/>
              </a:rPr>
              <a:t>grafica anch’essa </a:t>
            </a:r>
            <a:r>
              <a:rPr lang="it-IT" sz="2800" dirty="0" smtClean="0">
                <a:latin typeface="Agency FB" panose="020B0503020202020204" pitchFamily="34" charset="0"/>
              </a:rPr>
              <a:t>sobria ma al contempo colorata per attrarre i giovani, i destinatari del progetto.</a:t>
            </a:r>
            <a:endParaRPr lang="it-IT" sz="2800" dirty="0">
              <a:latin typeface="Agency FB" panose="020B0503020202020204" pitchFamily="34" charset="0"/>
            </a:endParaRPr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62597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2822" y="5683084"/>
            <a:ext cx="11754852" cy="1608054"/>
          </a:xfrm>
        </p:spPr>
        <p:txBody>
          <a:bodyPr/>
          <a:lstStyle/>
          <a:p>
            <a:pPr lvl="0">
              <a:spcBef>
                <a:spcPts val="1000"/>
              </a:spcBef>
            </a:pPr>
            <a:r>
              <a:rPr lang="it-IT" sz="2800" dirty="0">
                <a:solidFill>
                  <a:prstClr val="black"/>
                </a:solidFill>
                <a:latin typeface="Agency FB" panose="020B0503020202020204" pitchFamily="34" charset="0"/>
                <a:ea typeface="+mn-ea"/>
                <a:cs typeface="+mn-cs"/>
              </a:rPr>
              <a:t>Nella seconda parte ho voluto </a:t>
            </a:r>
            <a:r>
              <a:rPr lang="it-IT" sz="2800" dirty="0" smtClean="0">
                <a:solidFill>
                  <a:prstClr val="black"/>
                </a:solidFill>
                <a:latin typeface="Agency FB" panose="020B0503020202020204" pitchFamily="34" charset="0"/>
                <a:ea typeface="+mn-ea"/>
                <a:cs typeface="+mn-cs"/>
              </a:rPr>
              <a:t>indicare le </a:t>
            </a:r>
            <a:r>
              <a:rPr lang="it-IT" sz="2800" b="1" dirty="0" smtClean="0">
                <a:solidFill>
                  <a:prstClr val="black"/>
                </a:solidFill>
                <a:latin typeface="Agency FB" panose="020B0503020202020204" pitchFamily="34" charset="0"/>
                <a:ea typeface="+mn-ea"/>
                <a:cs typeface="+mn-cs"/>
              </a:rPr>
              <a:t>realtà </a:t>
            </a:r>
            <a:r>
              <a:rPr lang="it-IT" sz="2800" b="1" dirty="0">
                <a:solidFill>
                  <a:prstClr val="black"/>
                </a:solidFill>
                <a:latin typeface="Agency FB" panose="020B0503020202020204" pitchFamily="34" charset="0"/>
                <a:ea typeface="+mn-ea"/>
                <a:cs typeface="+mn-cs"/>
              </a:rPr>
              <a:t>aziendali </a:t>
            </a:r>
            <a:r>
              <a:rPr lang="it-IT" sz="2800" b="1" dirty="0" smtClean="0">
                <a:solidFill>
                  <a:prstClr val="black"/>
                </a:solidFill>
                <a:latin typeface="Agency FB" panose="020B0503020202020204" pitchFamily="34" charset="0"/>
                <a:ea typeface="+mn-ea"/>
                <a:cs typeface="+mn-cs"/>
              </a:rPr>
              <a:t>collaboratrici </a:t>
            </a:r>
            <a:r>
              <a:rPr lang="it-IT" sz="2800" dirty="0" smtClean="0">
                <a:solidFill>
                  <a:prstClr val="black"/>
                </a:solidFill>
                <a:latin typeface="Agency FB" panose="020B0503020202020204" pitchFamily="34" charset="0"/>
                <a:ea typeface="+mn-ea"/>
                <a:cs typeface="+mn-cs"/>
              </a:rPr>
              <a:t>che davano </a:t>
            </a:r>
            <a:r>
              <a:rPr lang="it-IT" sz="2800" dirty="0">
                <a:solidFill>
                  <a:prstClr val="black"/>
                </a:solidFill>
                <a:latin typeface="Agency FB" panose="020B0503020202020204" pitchFamily="34" charset="0"/>
                <a:ea typeface="+mn-ea"/>
                <a:cs typeface="+mn-cs"/>
              </a:rPr>
              <a:t>il </a:t>
            </a:r>
            <a:r>
              <a:rPr lang="it-IT" sz="2800" dirty="0" smtClean="0">
                <a:solidFill>
                  <a:prstClr val="black"/>
                </a:solidFill>
                <a:latin typeface="Agency FB" panose="020B0503020202020204" pitchFamily="34" charset="0"/>
                <a:ea typeface="+mn-ea"/>
                <a:cs typeface="+mn-cs"/>
              </a:rPr>
              <a:t>loro contributo</a:t>
            </a:r>
            <a:r>
              <a:rPr lang="it-IT" sz="2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it-IT" sz="2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29764" y="255859"/>
            <a:ext cx="3099888" cy="552012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1221" y="252664"/>
            <a:ext cx="3116894" cy="552331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glow rad="127000">
              <a:schemeClr val="bg1">
                <a:alpha val="27000"/>
              </a:schemeClr>
            </a:glow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4691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75945" y="1913782"/>
            <a:ext cx="5771147" cy="2991686"/>
          </a:xfrm>
        </p:spPr>
        <p:txBody>
          <a:bodyPr>
            <a:normAutofit fontScale="90000"/>
          </a:bodyPr>
          <a:lstStyle/>
          <a:p>
            <a:r>
              <a:rPr lang="it-IT" dirty="0">
                <a:latin typeface="Agency FB" panose="020B0503020202020204" pitchFamily="34" charset="0"/>
              </a:rPr>
              <a:t>N</a:t>
            </a:r>
            <a:r>
              <a:rPr lang="it-IT" dirty="0" smtClean="0">
                <a:latin typeface="Agency FB" panose="020B0503020202020204" pitchFamily="34" charset="0"/>
              </a:rPr>
              <a:t>ella </a:t>
            </a:r>
            <a:r>
              <a:rPr lang="it-IT" dirty="0">
                <a:latin typeface="Agency FB" panose="020B0503020202020204" pitchFamily="34" charset="0"/>
              </a:rPr>
              <a:t>terza parte ho voluto rendere noto il </a:t>
            </a:r>
            <a:r>
              <a:rPr lang="it-IT" b="1" dirty="0">
                <a:latin typeface="Agency FB" panose="020B0503020202020204" pitchFamily="34" charset="0"/>
              </a:rPr>
              <a:t>problema</a:t>
            </a:r>
            <a:r>
              <a:rPr lang="it-IT" dirty="0">
                <a:latin typeface="Agency FB" panose="020B0503020202020204" pitchFamily="34" charset="0"/>
              </a:rPr>
              <a:t> per il quale si è resa </a:t>
            </a:r>
            <a:r>
              <a:rPr lang="it-IT" dirty="0" smtClean="0">
                <a:latin typeface="Agency FB" panose="020B0503020202020204" pitchFamily="34" charset="0"/>
              </a:rPr>
              <a:t>necessaria </a:t>
            </a:r>
            <a:r>
              <a:rPr lang="it-IT" dirty="0">
                <a:latin typeface="Agency FB" panose="020B0503020202020204" pitchFamily="34" charset="0"/>
              </a:rPr>
              <a:t>la formazione di questo progetto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11264" y="318837"/>
            <a:ext cx="3484161" cy="618157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653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34525" y="2386430"/>
            <a:ext cx="6444916" cy="2354012"/>
          </a:xfrm>
        </p:spPr>
        <p:txBody>
          <a:bodyPr>
            <a:normAutofit fontScale="90000"/>
          </a:bodyPr>
          <a:lstStyle/>
          <a:p>
            <a:r>
              <a:rPr lang="it-IT" dirty="0">
                <a:latin typeface="Agency FB" panose="020B0503020202020204" pitchFamily="34" charset="0"/>
              </a:rPr>
              <a:t>Nella quarta parte ho voluto spiegare quale era </a:t>
            </a:r>
            <a:r>
              <a:rPr lang="it-IT" b="1" dirty="0">
                <a:latin typeface="Agency FB" panose="020B0503020202020204" pitchFamily="34" charset="0"/>
              </a:rPr>
              <a:t>l’obiettivo</a:t>
            </a:r>
            <a:r>
              <a:rPr lang="it-IT" dirty="0">
                <a:latin typeface="Agency FB" panose="020B0503020202020204" pitchFamily="34" charset="0"/>
              </a:rPr>
              <a:t> che il </a:t>
            </a:r>
            <a:r>
              <a:rPr lang="it-IT" dirty="0" smtClean="0">
                <a:latin typeface="Agency FB" panose="020B0503020202020204" pitchFamily="34" charset="0"/>
              </a:rPr>
              <a:t>progetto </a:t>
            </a:r>
            <a:r>
              <a:rPr lang="it-IT" dirty="0">
                <a:latin typeface="Agency FB" panose="020B0503020202020204" pitchFamily="34" charset="0"/>
              </a:rPr>
              <a:t>si </a:t>
            </a:r>
            <a:r>
              <a:rPr lang="it-IT" dirty="0" smtClean="0">
                <a:latin typeface="Agency FB" panose="020B0503020202020204" pitchFamily="34" charset="0"/>
              </a:rPr>
              <a:t>proponeva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49169" y="324853"/>
            <a:ext cx="3360773" cy="596034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7820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51094" y="1688599"/>
            <a:ext cx="6276474" cy="2895433"/>
          </a:xfrm>
        </p:spPr>
        <p:txBody>
          <a:bodyPr>
            <a:normAutofit/>
          </a:bodyPr>
          <a:lstStyle/>
          <a:p>
            <a:r>
              <a:rPr lang="it-IT" sz="4000" dirty="0" smtClean="0">
                <a:latin typeface="Agency FB" panose="020B0503020202020204" pitchFamily="34" charset="0"/>
              </a:rPr>
              <a:t>Ho fornito i </a:t>
            </a:r>
            <a:r>
              <a:rPr lang="it-IT" sz="4000" b="1" dirty="0" smtClean="0">
                <a:latin typeface="Agency FB" panose="020B0503020202020204" pitchFamily="34" charset="0"/>
              </a:rPr>
              <a:t>recapiti</a:t>
            </a:r>
            <a:r>
              <a:rPr lang="it-IT" sz="4000" dirty="0" smtClean="0">
                <a:latin typeface="Agency FB" panose="020B0503020202020204" pitchFamily="34" charset="0"/>
              </a:rPr>
              <a:t> necessari per permette agli studenti interessati di contattarci</a:t>
            </a:r>
            <a:endParaRPr lang="it-IT" sz="4000" dirty="0">
              <a:latin typeface="Agency FB" panose="020B0503020202020204" pitchFamily="34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52896" y="439974"/>
            <a:ext cx="3159735" cy="56241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4301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053" y="5532437"/>
            <a:ext cx="1072815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dirty="0">
                <a:latin typeface="Agency FB" panose="020B0503020202020204" pitchFamily="34" charset="0"/>
              </a:rPr>
              <a:t>Infine per rendere le informazioni efficaci e dirette ho optato per una mappa in cui fossero contenute le risposte </a:t>
            </a:r>
            <a:r>
              <a:rPr lang="it-IT" sz="3600" dirty="0" smtClean="0">
                <a:latin typeface="Agency FB" panose="020B0503020202020204" pitchFamily="34" charset="0"/>
              </a:rPr>
              <a:t>ai </a:t>
            </a:r>
            <a:r>
              <a:rPr lang="it-IT" sz="3600" dirty="0">
                <a:latin typeface="Agency FB" panose="020B0503020202020204" pitchFamily="34" charset="0"/>
              </a:rPr>
              <a:t>principali quesiti: </a:t>
            </a:r>
            <a:r>
              <a:rPr lang="it-IT" sz="3600" b="1" dirty="0" err="1">
                <a:latin typeface="Agency FB" panose="020B0503020202020204" pitchFamily="34" charset="0"/>
              </a:rPr>
              <a:t>who,why,where,when,how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91653" y="178655"/>
            <a:ext cx="9220200" cy="520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19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419</Words>
  <Application>Microsoft Office PowerPoint</Application>
  <PresentationFormat>Widescreen</PresentationFormat>
  <Paragraphs>26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20" baseType="lpstr">
      <vt:lpstr>Agency FB</vt:lpstr>
      <vt:lpstr>Arial</vt:lpstr>
      <vt:lpstr>Bahnschrift SemiBold Condensed</vt:lpstr>
      <vt:lpstr>Calibri</vt:lpstr>
      <vt:lpstr>Calibri Light</vt:lpstr>
      <vt:lpstr>Symbol</vt:lpstr>
      <vt:lpstr>Wingdings</vt:lpstr>
      <vt:lpstr>Tema di Office</vt:lpstr>
      <vt:lpstr>Pon «Potenziamento dei percorsi di ALTERNANZA SCUOLA LAVORO»  Obiettivo specifico 10.2 Miglioramento delle competenze chiave degli allievi Azione 10.2.5    Sottoazione 10.2.5A    FSEPON-LO-2017_17 </vt:lpstr>
      <vt:lpstr>Presentazione standard di PowerPoint</vt:lpstr>
      <vt:lpstr>Presentazione standard di PowerPoint</vt:lpstr>
      <vt:lpstr>Cos’è il progetto?</vt:lpstr>
      <vt:lpstr>Il Contributo di Articolo1</vt:lpstr>
      <vt:lpstr>Il Contributo di Articolo1</vt:lpstr>
      <vt:lpstr>Presentazione standard di PowerPoint</vt:lpstr>
      <vt:lpstr>Nella seconda parte ho voluto indicare le realtà aziendali collaboratrici che davano il loro contributo </vt:lpstr>
      <vt:lpstr>Nella terza parte ho voluto rendere noto il problema per il quale si è resa necessaria la formazione di questo progetto </vt:lpstr>
      <vt:lpstr>Nella quarta parte ho voluto spiegare quale era l’obiettivo che il progetto si proponeva </vt:lpstr>
      <vt:lpstr>Ho fornito i recapiti necessari per permette agli studenti interessati di contattarci</vt:lpstr>
      <vt:lpstr>Infine per rendere le informazioni efficaci e dirette ho optato per una mappa in cui fossero contenute le risposte ai principali quesiti: who,why,where,when,how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informazioni</dc:title>
  <dc:creator>Manuela</dc:creator>
  <cp:lastModifiedBy>Utente</cp:lastModifiedBy>
  <cp:revision>33</cp:revision>
  <dcterms:created xsi:type="dcterms:W3CDTF">2018-11-08T18:07:45Z</dcterms:created>
  <dcterms:modified xsi:type="dcterms:W3CDTF">2018-11-09T07:29:33Z</dcterms:modified>
</cp:coreProperties>
</file>