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82" r:id="rId3"/>
    <p:sldId id="271" r:id="rId4"/>
    <p:sldId id="262" r:id="rId5"/>
    <p:sldId id="270" r:id="rId6"/>
    <p:sldId id="257" r:id="rId7"/>
    <p:sldId id="263" r:id="rId8"/>
    <p:sldId id="269" r:id="rId9"/>
    <p:sldId id="265" r:id="rId10"/>
    <p:sldId id="258" r:id="rId11"/>
    <p:sldId id="259" r:id="rId12"/>
    <p:sldId id="261" r:id="rId13"/>
    <p:sldId id="266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3E00"/>
    <a:srgbClr val="F3700D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6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143409002194331E-2"/>
          <c:y val="4.6395362897843365E-2"/>
          <c:w val="0.89730057200481961"/>
          <c:h val="0.663562754308023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B30215">
                      <a:tint val="66000"/>
                      <a:satMod val="160000"/>
                    </a:srgbClr>
                  </a:gs>
                  <a:gs pos="50000">
                    <a:srgbClr val="B30215">
                      <a:tint val="44500"/>
                      <a:satMod val="160000"/>
                    </a:srgbClr>
                  </a:gs>
                  <a:gs pos="100000">
                    <a:srgbClr val="B3021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0949-462D-B9D2-D7105E7FA04F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C13538"/>
                  </a:gs>
                  <a:gs pos="87000">
                    <a:srgbClr val="B30215">
                      <a:tint val="44500"/>
                      <a:satMod val="160000"/>
                    </a:srgbClr>
                  </a:gs>
                  <a:gs pos="100000">
                    <a:srgbClr val="B3021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0949-462D-B9D2-D7105E7FA04F}"/>
              </c:ext>
            </c:extLst>
          </c:dPt>
          <c:cat>
            <c:strRef>
              <c:f>Foglio1!$A$2:$A$3</c:f>
              <c:strCache>
                <c:ptCount val="2"/>
                <c:pt idx="0">
                  <c:v>invitati</c:v>
                </c:pt>
                <c:pt idx="1">
                  <c:v>partecipanti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161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49-462D-B9D2-D7105E7FA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40098176"/>
        <c:axId val="139989376"/>
        <c:axId val="0"/>
      </c:bar3DChart>
      <c:catAx>
        <c:axId val="14009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9989376"/>
        <c:crosses val="autoZero"/>
        <c:auto val="1"/>
        <c:lblAlgn val="ctr"/>
        <c:lblOffset val="100"/>
        <c:noMultiLvlLbl val="0"/>
      </c:catAx>
      <c:valAx>
        <c:axId val="13998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009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7796106182929691"/>
          <c:y val="0.15477009600265484"/>
          <c:w val="0.51988155752682863"/>
          <c:h val="0.71922314469710269"/>
        </c:manualLayout>
      </c:layout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sesso</c:v>
                </c:pt>
              </c:strCache>
            </c:strRef>
          </c:tx>
          <c:spPr>
            <a:solidFill>
              <a:srgbClr val="DF2D41"/>
            </a:solidFill>
          </c:spPr>
          <c:explosion val="5"/>
          <c:dPt>
            <c:idx val="0"/>
            <c:bubble3D val="0"/>
            <c:spPr>
              <a:solidFill>
                <a:srgbClr val="AF031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7C87-485C-AA14-8021B8EC64D5}"/>
              </c:ext>
            </c:extLst>
          </c:dPt>
          <c:dPt>
            <c:idx val="1"/>
            <c:bubble3D val="0"/>
            <c:spPr>
              <a:solidFill>
                <a:srgbClr val="DF2D4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C87-485C-AA14-8021B8EC64D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Foglio1!$A$2:$A$3</c:f>
              <c:strCache>
                <c:ptCount val="2"/>
                <c:pt idx="0">
                  <c:v>maschio</c:v>
                </c:pt>
                <c:pt idx="1">
                  <c:v>femmine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60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87-485C-AA14-8021B8EC64D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753865908216752"/>
          <c:y val="0.47247833665956712"/>
          <c:w val="0.25785284052173896"/>
          <c:h val="0.2595307158058013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  <c:showDLblsOverMax val="0"/>
  </c:chart>
  <c:spPr>
    <a:gradFill flip="none" rotWithShape="1">
      <a:gsLst>
        <a:gs pos="100000">
          <a:schemeClr val="bg1"/>
        </a:gs>
        <a:gs pos="0">
          <a:srgbClr val="B30215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80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defRPr>
          </a:pPr>
          <a:endParaRPr lang="it-IT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uomini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DF2D41"/>
              </a:solidFill>
            </c:spPr>
            <c:extLst>
              <c:ext xmlns:c16="http://schemas.microsoft.com/office/drawing/2014/chart" uri="{C3380CC4-5D6E-409C-BE32-E72D297353CC}">
                <c16:uniqueId val="{00000000-1B87-49E7-BE0D-1599AE5E111D}"/>
              </c:ext>
            </c:extLst>
          </c:dPt>
          <c:dPt>
            <c:idx val="1"/>
            <c:bubble3D val="0"/>
            <c:spPr>
              <a:solidFill>
                <a:srgbClr val="AF0313"/>
              </a:solidFill>
            </c:spPr>
            <c:extLst>
              <c:ext xmlns:c16="http://schemas.microsoft.com/office/drawing/2014/chart" uri="{C3380CC4-5D6E-409C-BE32-E72D297353CC}">
                <c16:uniqueId val="{00000001-1B87-49E7-BE0D-1599AE5E111D}"/>
              </c:ext>
            </c:extLst>
          </c:dPt>
          <c:cat>
            <c:strRef>
              <c:f>Foglio1!$A$2:$A$3</c:f>
              <c:strCache>
                <c:ptCount val="2"/>
                <c:pt idx="0">
                  <c:v>partecipanti</c:v>
                </c:pt>
                <c:pt idx="1">
                  <c:v>invitati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119</c:v>
                </c:pt>
                <c:pt idx="1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87-49E7-BE0D-1599AE5E1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gradFill>
          <a:gsLst>
            <a:gs pos="100000">
              <a:schemeClr val="bg1"/>
            </a:gs>
            <a:gs pos="0">
              <a:srgbClr val="B30215">
                <a:tint val="23500"/>
                <a:satMod val="160000"/>
              </a:srgbClr>
            </a:gs>
          </a:gsLst>
          <a:path path="circle">
            <a:fillToRect l="50000" t="50000" r="50000" b="50000"/>
          </a:path>
        </a:gradFill>
      </c:spPr>
    </c:plotArea>
    <c:legend>
      <c:legendPos val="r"/>
      <c:layout>
        <c:manualLayout>
          <c:xMode val="edge"/>
          <c:yMode val="edge"/>
          <c:x val="0.59976051930810081"/>
          <c:y val="0.32964239817752561"/>
          <c:w val="0.36978279345857518"/>
          <c:h val="0.51436124214404921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80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20483081521635618"/>
          <c:y val="0.27485377114314552"/>
          <c:w val="0.28088874009283965"/>
          <c:h val="0.65400975839272701"/>
        </c:manualLayout>
      </c:layout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donne</c:v>
                </c:pt>
              </c:strCache>
            </c:strRef>
          </c:tx>
          <c:spPr>
            <a:solidFill>
              <a:srgbClr val="AF0313"/>
            </a:solidFill>
          </c:spPr>
          <c:explosion val="25"/>
          <c:dPt>
            <c:idx val="0"/>
            <c:bubble3D val="0"/>
            <c:spPr>
              <a:solidFill>
                <a:srgbClr val="DF2D41"/>
              </a:solidFill>
            </c:spPr>
            <c:extLst>
              <c:ext xmlns:c16="http://schemas.microsoft.com/office/drawing/2014/chart" uri="{C3380CC4-5D6E-409C-BE32-E72D297353CC}">
                <c16:uniqueId val="{00000000-72E3-40F3-B6EF-EDC2AC51DD7C}"/>
              </c:ext>
            </c:extLst>
          </c:dPt>
          <c:cat>
            <c:strRef>
              <c:f>Foglio1!$A$2:$A$3</c:f>
              <c:strCache>
                <c:ptCount val="2"/>
                <c:pt idx="0">
                  <c:v>partecipanti</c:v>
                </c:pt>
                <c:pt idx="1">
                  <c:v>invitate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42</c:v>
                </c:pt>
                <c:pt idx="1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E3-40F3-B6EF-EDC2AC51D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gradFill>
          <a:gsLst>
            <a:gs pos="100000">
              <a:schemeClr val="bg1"/>
            </a:gs>
            <a:gs pos="0">
              <a:srgbClr val="B30215">
                <a:tint val="23500"/>
                <a:satMod val="160000"/>
              </a:srgbClr>
            </a:gs>
          </a:gsLst>
          <a:path path="circle">
            <a:fillToRect l="50000" t="50000" r="50000" b="50000"/>
          </a:path>
        </a:gradFill>
      </c:spPr>
    </c:plotArea>
    <c:legend>
      <c:legendPos val="r"/>
      <c:layout>
        <c:manualLayout>
          <c:xMode val="edge"/>
          <c:yMode val="edge"/>
          <c:x val="0.51572395465658993"/>
          <c:y val="0.43436050226829215"/>
          <c:w val="0.41044157942273729"/>
          <c:h val="0.32906779016234927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25-35</c:v>
                </c:pt>
              </c:strCache>
            </c:strRef>
          </c:tx>
          <c:spPr>
            <a:solidFill>
              <a:srgbClr val="FFC6CD"/>
            </a:solidFill>
            <a:ln>
              <a:noFill/>
            </a:ln>
            <a:effectLst/>
            <a:sp3d/>
          </c:spPr>
          <c:invertIfNegative val="0"/>
          <c:cat>
            <c:strRef>
              <c:f>Foglio1!$A$2</c:f>
              <c:strCache>
                <c:ptCount val="1"/>
                <c:pt idx="0">
                  <c:v>evento</c:v>
                </c:pt>
              </c:strCache>
            </c:strRef>
          </c:cat>
          <c:val>
            <c:numRef>
              <c:f>Foglio1!$B$2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A4-49B7-B442-C4DA04D53DA4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36-45</c:v>
                </c:pt>
              </c:strCache>
            </c:strRef>
          </c:tx>
          <c:spPr>
            <a:solidFill>
              <a:srgbClr val="FB7E8C"/>
            </a:solidFill>
            <a:ln>
              <a:noFill/>
            </a:ln>
            <a:effectLst/>
            <a:sp3d/>
          </c:spPr>
          <c:invertIfNegative val="0"/>
          <c:cat>
            <c:strRef>
              <c:f>Foglio1!$A$2</c:f>
              <c:strCache>
                <c:ptCount val="1"/>
                <c:pt idx="0">
                  <c:v>evento</c:v>
                </c:pt>
              </c:strCache>
            </c:strRef>
          </c:cat>
          <c:val>
            <c:numRef>
              <c:f>Foglio1!$C$2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A4-49B7-B442-C4DA04D53DA4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46-55</c:v>
                </c:pt>
              </c:strCache>
            </c:strRef>
          </c:tx>
          <c:spPr>
            <a:solidFill>
              <a:srgbClr val="DF3246"/>
            </a:solidFill>
            <a:ln>
              <a:noFill/>
            </a:ln>
            <a:effectLst/>
            <a:sp3d/>
          </c:spPr>
          <c:invertIfNegative val="0"/>
          <c:cat>
            <c:strRef>
              <c:f>Foglio1!$A$2</c:f>
              <c:strCache>
                <c:ptCount val="1"/>
                <c:pt idx="0">
                  <c:v>evento</c:v>
                </c:pt>
              </c:strCache>
            </c:strRef>
          </c:cat>
          <c:val>
            <c:numRef>
              <c:f>Foglio1!$D$2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A4-49B7-B442-C4DA04D53DA4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56-65</c:v>
                </c:pt>
              </c:strCache>
            </c:strRef>
          </c:tx>
          <c:spPr>
            <a:solidFill>
              <a:srgbClr val="B30213"/>
            </a:solidFill>
            <a:ln>
              <a:noFill/>
            </a:ln>
            <a:effectLst/>
            <a:sp3d/>
          </c:spPr>
          <c:invertIfNegative val="0"/>
          <c:cat>
            <c:strRef>
              <c:f>Foglio1!$A$2</c:f>
              <c:strCache>
                <c:ptCount val="1"/>
                <c:pt idx="0">
                  <c:v>evento</c:v>
                </c:pt>
              </c:strCache>
            </c:strRef>
          </c:cat>
          <c:val>
            <c:numRef>
              <c:f>Foglio1!$E$2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A4-49B7-B442-C4DA04D53DA4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8F0310"/>
            </a:solidFill>
            <a:ln>
              <a:noFill/>
            </a:ln>
            <a:effectLst/>
            <a:sp3d/>
          </c:spPr>
          <c:invertIfNegative val="0"/>
          <c:cat>
            <c:strRef>
              <c:f>Foglio1!$A$2</c:f>
              <c:strCache>
                <c:ptCount val="1"/>
                <c:pt idx="0">
                  <c:v>evento</c:v>
                </c:pt>
              </c:strCache>
            </c:strRef>
          </c:cat>
          <c:val>
            <c:numRef>
              <c:f>Foglio1!$F$2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A4-49B7-B442-C4DA04D53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0353920"/>
        <c:axId val="140355456"/>
        <c:axId val="0"/>
      </c:bar3DChart>
      <c:catAx>
        <c:axId val="140353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40355456"/>
        <c:crosses val="autoZero"/>
        <c:auto val="1"/>
        <c:lblAlgn val="ctr"/>
        <c:lblOffset val="100"/>
        <c:noMultiLvlLbl val="0"/>
      </c:catAx>
      <c:valAx>
        <c:axId val="140355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035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207138782862889"/>
          <c:y val="0.26539528399161555"/>
          <c:w val="0.1514922996108565"/>
          <c:h val="0.629056072187555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69</c:v>
                </c:pt>
              </c:strCache>
            </c:strRef>
          </c:tx>
          <c:spPr>
            <a:solidFill>
              <a:srgbClr val="8F0310"/>
            </a:solidFill>
          </c:spPr>
          <c:invertIfNegative val="0"/>
          <c:cat>
            <c:strRef>
              <c:f>Foglio1!$A$2</c:f>
              <c:strCache>
                <c:ptCount val="1"/>
                <c:pt idx="0">
                  <c:v>altro</c:v>
                </c:pt>
              </c:strCache>
            </c:strRef>
          </c:cat>
          <c:val>
            <c:numRef>
              <c:f>Foglio1!$B$2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56-413F-83D8-388EFE64773B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70</c:v>
                </c:pt>
              </c:strCache>
            </c:strRef>
          </c:tx>
          <c:spPr>
            <a:solidFill>
              <a:srgbClr val="AF0313"/>
            </a:solidFill>
          </c:spPr>
          <c:invertIfNegative val="0"/>
          <c:cat>
            <c:strRef>
              <c:f>Foglio1!$A$2</c:f>
              <c:strCache>
                <c:ptCount val="1"/>
                <c:pt idx="0">
                  <c:v>altro</c:v>
                </c:pt>
              </c:strCache>
            </c:strRef>
          </c:cat>
          <c:val>
            <c:numRef>
              <c:f>Foglio1!$C$2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56-413F-83D8-388EFE64773B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72</c:v>
                </c:pt>
              </c:strCache>
            </c:strRef>
          </c:tx>
          <c:spPr>
            <a:solidFill>
              <a:srgbClr val="DF3246"/>
            </a:solidFill>
          </c:spPr>
          <c:invertIfNegative val="0"/>
          <c:cat>
            <c:strRef>
              <c:f>Foglio1!$A$2</c:f>
              <c:strCache>
                <c:ptCount val="1"/>
                <c:pt idx="0">
                  <c:v>altro</c:v>
                </c:pt>
              </c:strCache>
            </c:strRef>
          </c:cat>
          <c:val>
            <c:numRef>
              <c:f>Foglio1!$D$2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56-413F-83D8-388EFE64773B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75</c:v>
                </c:pt>
              </c:strCache>
            </c:strRef>
          </c:tx>
          <c:spPr>
            <a:solidFill>
              <a:srgbClr val="FFC6CD"/>
            </a:solidFill>
          </c:spPr>
          <c:invertIfNegative val="0"/>
          <c:cat>
            <c:strRef>
              <c:f>Foglio1!$A$2</c:f>
              <c:strCache>
                <c:ptCount val="1"/>
                <c:pt idx="0">
                  <c:v>altro</c:v>
                </c:pt>
              </c:strCache>
            </c:strRef>
          </c:cat>
          <c:val>
            <c:numRef>
              <c:f>Foglio1!$E$2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56-413F-83D8-388EFE647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1137408"/>
        <c:axId val="141138944"/>
        <c:axId val="0"/>
      </c:bar3DChart>
      <c:catAx>
        <c:axId val="1411374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defRPr>
            </a:pPr>
            <a:endParaRPr lang="it-IT"/>
          </a:p>
        </c:txPr>
        <c:crossAx val="141138944"/>
        <c:crosses val="autoZero"/>
        <c:auto val="1"/>
        <c:lblAlgn val="ctr"/>
        <c:lblOffset val="100"/>
        <c:noMultiLvlLbl val="0"/>
      </c:catAx>
      <c:valAx>
        <c:axId val="14113894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41137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provenienza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0922-446E-9E30-7902D9DAA988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922-446E-9E30-7902D9DAA98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Foglio1!$A$2:$A$3</c:f>
              <c:strCache>
                <c:ptCount val="2"/>
                <c:pt idx="0">
                  <c:v>lombardia</c:v>
                </c:pt>
                <c:pt idx="1">
                  <c:v>altro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80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2-446E-9E30-7902D9DAA98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milano</c:v>
                </c:pt>
              </c:strCache>
            </c:strRef>
          </c:tx>
          <c:spPr>
            <a:solidFill>
              <a:srgbClr val="8F0310"/>
            </a:solidFill>
            <a:ln>
              <a:noFill/>
            </a:ln>
            <a:effectLst/>
          </c:spPr>
          <c:invertIfNegative val="0"/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3-4DF6-B92A-79E0A51131D7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como</c:v>
                </c:pt>
              </c:strCache>
            </c:strRef>
          </c:tx>
          <c:spPr>
            <a:solidFill>
              <a:srgbClr val="AF0313"/>
            </a:solidFill>
            <a:ln>
              <a:noFill/>
            </a:ln>
            <a:effectLst/>
          </c:spPr>
          <c:invertIfNegative val="0"/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F3-4DF6-B92A-79E0A51131D7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varese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F3-4DF6-B92A-79E0A51131D7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pavia</c:v>
                </c:pt>
              </c:strCache>
            </c:strRef>
          </c:tx>
          <c:spPr>
            <a:solidFill>
              <a:srgbClr val="FF2F2F"/>
            </a:solidFill>
            <a:ln>
              <a:noFill/>
            </a:ln>
            <a:effectLst/>
          </c:spPr>
          <c:invertIfNegative val="0"/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F3-4DF6-B92A-79E0A51131D7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cremona</c:v>
                </c:pt>
              </c:strCache>
            </c:strRef>
          </c:tx>
          <c:spPr>
            <a:solidFill>
              <a:srgbClr val="DF3246"/>
            </a:solidFill>
            <a:ln>
              <a:noFill/>
            </a:ln>
            <a:effectLst/>
          </c:spPr>
          <c:invertIfNegative val="0"/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F3-4DF6-B92A-79E0A51131D7}"/>
            </c:ext>
          </c:extLst>
        </c:ser>
        <c:ser>
          <c:idx val="5"/>
          <c:order val="5"/>
          <c:tx>
            <c:strRef>
              <c:f>Foglio1!$G$1</c:f>
              <c:strCache>
                <c:ptCount val="1"/>
                <c:pt idx="0">
                  <c:v>lodi</c:v>
                </c:pt>
              </c:strCache>
            </c:strRef>
          </c:tx>
          <c:spPr>
            <a:solidFill>
              <a:srgbClr val="E45667"/>
            </a:solidFill>
            <a:ln>
              <a:noFill/>
            </a:ln>
            <a:effectLst/>
          </c:spPr>
          <c:invertIfNegative val="0"/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F3-4DF6-B92A-79E0A51131D7}"/>
            </c:ext>
          </c:extLst>
        </c:ser>
        <c:ser>
          <c:idx val="6"/>
          <c:order val="6"/>
          <c:tx>
            <c:strRef>
              <c:f>Foglio1!$H$1</c:f>
              <c:strCache>
                <c:ptCount val="1"/>
                <c:pt idx="0">
                  <c:v>mantova</c:v>
                </c:pt>
              </c:strCache>
            </c:strRef>
          </c:tx>
          <c:spPr>
            <a:solidFill>
              <a:srgbClr val="FB7E8C"/>
            </a:solidFill>
            <a:ln>
              <a:noFill/>
            </a:ln>
            <a:effectLst/>
          </c:spPr>
          <c:invertIfNegative val="0"/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F3-4DF6-B92A-79E0A51131D7}"/>
            </c:ext>
          </c:extLst>
        </c:ser>
        <c:ser>
          <c:idx val="7"/>
          <c:order val="7"/>
          <c:tx>
            <c:strRef>
              <c:f>Foglio1!$I$1</c:f>
              <c:strCache>
                <c:ptCount val="1"/>
                <c:pt idx="0">
                  <c:v>lainate</c:v>
                </c:pt>
              </c:strCache>
            </c:strRef>
          </c:tx>
          <c:spPr>
            <a:solidFill>
              <a:srgbClr val="FCA2AD"/>
            </a:solidFill>
            <a:ln>
              <a:noFill/>
            </a:ln>
            <a:effectLst/>
          </c:spPr>
          <c:invertIfNegative val="0"/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F3-4DF6-B92A-79E0A51131D7}"/>
            </c:ext>
          </c:extLst>
        </c:ser>
        <c:ser>
          <c:idx val="8"/>
          <c:order val="8"/>
          <c:tx>
            <c:strRef>
              <c:f>Foglio1!$J$1</c:f>
              <c:strCache>
                <c:ptCount val="1"/>
                <c:pt idx="0">
                  <c:v>gallarate</c:v>
                </c:pt>
              </c:strCache>
            </c:strRef>
          </c:tx>
          <c:spPr>
            <a:solidFill>
              <a:srgbClr val="FBC5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cat>
          <c:val>
            <c:numRef>
              <c:f>Foglio1!$J$2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F3-4DF6-B92A-79E0A5113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150849792"/>
        <c:axId val="150740992"/>
      </c:barChart>
      <c:catAx>
        <c:axId val="15084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0740992"/>
        <c:crosses val="autoZero"/>
        <c:auto val="1"/>
        <c:lblAlgn val="ctr"/>
        <c:lblOffset val="100"/>
        <c:noMultiLvlLbl val="0"/>
      </c:catAx>
      <c:valAx>
        <c:axId val="15074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084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invitati </c:v>
                </c:pt>
              </c:strCache>
            </c:strRef>
          </c:tx>
          <c:spPr>
            <a:solidFill>
              <a:srgbClr val="B3021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Foglio1!$A$2:$A$3</c:f>
              <c:strCache>
                <c:ptCount val="2"/>
                <c:pt idx="0">
                  <c:v>lombardia</c:v>
                </c:pt>
                <c:pt idx="1">
                  <c:v>fuori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119</c:v>
                </c:pt>
                <c:pt idx="1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C6-4C22-834E-AB4791387712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partecipanti</c:v>
                </c:pt>
              </c:strCache>
            </c:strRef>
          </c:tx>
          <c:spPr>
            <a:solidFill>
              <a:srgbClr val="DF3246"/>
            </a:solidFill>
          </c:spPr>
          <c:invertIfNegative val="0"/>
          <c:dLbls>
            <c:dLbl>
              <c:idx val="0"/>
              <c:layout>
                <c:manualLayout>
                  <c:x val="3.4615887814238369E-2"/>
                  <c:y val="-1.5605167153457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92F-429E-ADED-57836621366D}"/>
                </c:ext>
              </c:extLst>
            </c:dLbl>
            <c:dLbl>
              <c:idx val="1"/>
              <c:layout>
                <c:manualLayout>
                  <c:x val="1.9231048785687838E-2"/>
                  <c:y val="-1.0403444768971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92F-429E-ADED-57836621366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Foglio1!$A$2:$A$3</c:f>
              <c:strCache>
                <c:ptCount val="2"/>
                <c:pt idx="0">
                  <c:v>lombardia</c:v>
                </c:pt>
                <c:pt idx="1">
                  <c:v>fuori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80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C6-4C22-834E-AB47913877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50622976"/>
        <c:axId val="150624512"/>
        <c:axId val="0"/>
      </c:bar3DChart>
      <c:catAx>
        <c:axId val="150622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0624512"/>
        <c:crosses val="autoZero"/>
        <c:auto val="1"/>
        <c:lblAlgn val="ctr"/>
        <c:lblOffset val="100"/>
        <c:noMultiLvlLbl val="0"/>
      </c:catAx>
      <c:valAx>
        <c:axId val="150624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5062297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Associazione</c:v>
                </c:pt>
              </c:strCache>
            </c:strRef>
          </c:tx>
          <c:spPr>
            <a:solidFill>
              <a:srgbClr val="FFDDE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Partecipanti</c:v>
                </c:pt>
              </c:strCache>
            </c:strRef>
          </c:cat>
          <c:val>
            <c:numRef>
              <c:f>Foglio1!$B$2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9F-4A25-9205-4413F733A3EF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Fondazione</c:v>
                </c:pt>
              </c:strCache>
            </c:strRef>
          </c:tx>
          <c:spPr>
            <a:solidFill>
              <a:srgbClr val="FFC6CD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Partecipanti</c:v>
                </c:pt>
              </c:strCache>
            </c:strRef>
          </c:cat>
          <c:val>
            <c:numRef>
              <c:f>Foglio1!$C$2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9F-4A25-9205-4413F733A3EF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Blogger</c:v>
                </c:pt>
              </c:strCache>
            </c:strRef>
          </c:tx>
          <c:spPr>
            <a:solidFill>
              <a:srgbClr val="FBC5C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Partecipanti</c:v>
                </c:pt>
              </c:strCache>
            </c:strRef>
          </c:cat>
          <c:val>
            <c:numRef>
              <c:f>Foglio1!$D$2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9F-4A25-9205-4413F733A3EF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Medico</c:v>
                </c:pt>
              </c:strCache>
            </c:strRef>
          </c:tx>
          <c:spPr>
            <a:solidFill>
              <a:srgbClr val="FB7E8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Partecipanti</c:v>
                </c:pt>
              </c:strCache>
            </c:strRef>
          </c:cat>
          <c:val>
            <c:numRef>
              <c:f>Foglio1!$E$2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9F-4A25-9205-4413F733A3EF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Psicologo</c:v>
                </c:pt>
              </c:strCache>
            </c:strRef>
          </c:tx>
          <c:spPr>
            <a:solidFill>
              <a:srgbClr val="DF324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Partecipanti</c:v>
                </c:pt>
              </c:strCache>
            </c:strRef>
          </c:cat>
          <c:val>
            <c:numRef>
              <c:f>Foglio1!$F$2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9F-4A25-9205-4413F733A3EF}"/>
            </c:ext>
          </c:extLst>
        </c:ser>
        <c:ser>
          <c:idx val="5"/>
          <c:order val="5"/>
          <c:tx>
            <c:strRef>
              <c:f>Foglio1!$G$1</c:f>
              <c:strCache>
                <c:ptCount val="1"/>
                <c:pt idx="0">
                  <c:v>Ricercatore</c:v>
                </c:pt>
              </c:strCache>
            </c:strRef>
          </c:tx>
          <c:spPr>
            <a:solidFill>
              <a:srgbClr val="B3021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Partecipanti</c:v>
                </c:pt>
              </c:strCache>
            </c:strRef>
          </c:cat>
          <c:val>
            <c:numRef>
              <c:f>Foglio1!$G$2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9F-4A25-9205-4413F733A3EF}"/>
            </c:ext>
          </c:extLst>
        </c:ser>
        <c:ser>
          <c:idx val="6"/>
          <c:order val="6"/>
          <c:tx>
            <c:strRef>
              <c:f>Foglio1!$H$1</c:f>
              <c:strCache>
                <c:ptCount val="1"/>
                <c:pt idx="0">
                  <c:v>Giornalista</c:v>
                </c:pt>
              </c:strCache>
            </c:strRef>
          </c:tx>
          <c:spPr>
            <a:solidFill>
              <a:srgbClr val="8F031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Partecipanti</c:v>
                </c:pt>
              </c:strCache>
            </c:strRef>
          </c:cat>
          <c:val>
            <c:numRef>
              <c:f>Foglio1!$H$2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9F-4A25-9205-4413F733A3EF}"/>
            </c:ext>
          </c:extLst>
        </c:ser>
        <c:ser>
          <c:idx val="7"/>
          <c:order val="7"/>
          <c:tx>
            <c:strRef>
              <c:f>Foglio1!$I$1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47010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Partecipanti</c:v>
                </c:pt>
              </c:strCache>
            </c:strRef>
          </c:cat>
          <c:val>
            <c:numRef>
              <c:f>Foglio1!$I$2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9F-4A25-9205-4413F733A3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one"/>
        <c:axId val="151097344"/>
        <c:axId val="151098880"/>
        <c:axId val="0"/>
      </c:bar3DChart>
      <c:catAx>
        <c:axId val="1510973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1098880"/>
        <c:crosses val="autoZero"/>
        <c:auto val="1"/>
        <c:lblAlgn val="ctr"/>
        <c:lblOffset val="100"/>
        <c:noMultiLvlLbl val="0"/>
      </c:catAx>
      <c:valAx>
        <c:axId val="151098880"/>
        <c:scaling>
          <c:orientation val="minMax"/>
          <c:max val="35"/>
          <c:min val="1"/>
        </c:scaling>
        <c:delete val="0"/>
        <c:axPos val="l"/>
        <c:numFmt formatCode="General" sourceLinked="1"/>
        <c:majorTickMark val="none"/>
        <c:minorTickMark val="none"/>
        <c:tickLblPos val="nextTo"/>
        <c:crossAx val="151097344"/>
        <c:crosses val="autoZero"/>
        <c:crossBetween val="between"/>
        <c:majorUnit val="2"/>
        <c:minorUnit val="1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Alto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70108"/>
              </a:solidFill>
            </c:spPr>
            <c:extLst>
              <c:ext xmlns:c16="http://schemas.microsoft.com/office/drawing/2014/chart" uri="{C3380CC4-5D6E-409C-BE32-E72D297353CC}">
                <c16:uniqueId val="{00000000-BF52-4EE6-9209-B030670E0C2A}"/>
              </c:ext>
            </c:extLst>
          </c:dPt>
          <c:dPt>
            <c:idx val="1"/>
            <c:invertIfNegative val="0"/>
            <c:bubble3D val="0"/>
            <c:spPr>
              <a:solidFill>
                <a:srgbClr val="B30213"/>
              </a:solidFill>
            </c:spPr>
            <c:extLst>
              <c:ext xmlns:c16="http://schemas.microsoft.com/office/drawing/2014/chart" uri="{C3380CC4-5D6E-409C-BE32-E72D297353CC}">
                <c16:uniqueId val="{00000001-BF52-4EE6-9209-B030670E0C2A}"/>
              </c:ext>
            </c:extLst>
          </c:dPt>
          <c:dPt>
            <c:idx val="2"/>
            <c:invertIfNegative val="0"/>
            <c:bubble3D val="0"/>
            <c:spPr>
              <a:solidFill>
                <a:srgbClr val="DF3246"/>
              </a:solidFill>
            </c:spPr>
            <c:extLst>
              <c:ext xmlns:c16="http://schemas.microsoft.com/office/drawing/2014/chart" uri="{C3380CC4-5D6E-409C-BE32-E72D297353CC}">
                <c16:uniqueId val="{00000002-BF52-4EE6-9209-B030670E0C2A}"/>
              </c:ext>
            </c:extLst>
          </c:dPt>
          <c:dPt>
            <c:idx val="3"/>
            <c:invertIfNegative val="0"/>
            <c:bubble3D val="0"/>
            <c:spPr>
              <a:solidFill>
                <a:srgbClr val="FB7E8C"/>
              </a:solidFill>
            </c:spPr>
            <c:extLst>
              <c:ext xmlns:c16="http://schemas.microsoft.com/office/drawing/2014/chart" uri="{C3380CC4-5D6E-409C-BE32-E72D297353CC}">
                <c16:uniqueId val="{00000003-BF52-4EE6-9209-B030670E0C2A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Foglio1!$A$2:$A$5</c:f>
              <c:strCache>
                <c:ptCount val="4"/>
                <c:pt idx="0">
                  <c:v>Artista</c:v>
                </c:pt>
                <c:pt idx="1">
                  <c:v>Chef</c:v>
                </c:pt>
                <c:pt idx="2">
                  <c:v>Pianista</c:v>
                </c:pt>
                <c:pt idx="3">
                  <c:v>Ex Calciatore1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52-4EE6-9209-B030670E0C2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pyramid"/>
        <c:axId val="151149952"/>
        <c:axId val="151151744"/>
        <c:axId val="0"/>
      </c:bar3DChart>
      <c:catAx>
        <c:axId val="151149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1151744"/>
        <c:crosses val="autoZero"/>
        <c:auto val="1"/>
        <c:lblAlgn val="ctr"/>
        <c:lblOffset val="100"/>
        <c:noMultiLvlLbl val="0"/>
      </c:catAx>
      <c:valAx>
        <c:axId val="151151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5114995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defRPr>
          </a:pPr>
          <a:endParaRPr lang="it-IT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Associazioni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rgbClr val="8F0310"/>
              </a:solidFill>
            </c:spPr>
            <c:extLst>
              <c:ext xmlns:c16="http://schemas.microsoft.com/office/drawing/2014/chart" uri="{C3380CC4-5D6E-409C-BE32-E72D297353CC}">
                <c16:uniqueId val="{00000000-072F-4AA5-B20B-3977C5B82247}"/>
              </c:ext>
            </c:extLst>
          </c:dPt>
          <c:dPt>
            <c:idx val="1"/>
            <c:bubble3D val="0"/>
            <c:spPr>
              <a:solidFill>
                <a:srgbClr val="DA0000"/>
              </a:solidFill>
            </c:spPr>
            <c:extLst>
              <c:ext xmlns:c16="http://schemas.microsoft.com/office/drawing/2014/chart" uri="{C3380CC4-5D6E-409C-BE32-E72D297353CC}">
                <c16:uniqueId val="{00000001-072F-4AA5-B20B-3977C5B82247}"/>
              </c:ext>
            </c:extLst>
          </c:dPt>
          <c:dPt>
            <c:idx val="2"/>
            <c:bubble3D val="0"/>
            <c:spPr>
              <a:solidFill>
                <a:srgbClr val="FF2F2F"/>
              </a:solidFill>
            </c:spPr>
            <c:extLst>
              <c:ext xmlns:c16="http://schemas.microsoft.com/office/drawing/2014/chart" uri="{C3380CC4-5D6E-409C-BE32-E72D297353CC}">
                <c16:uniqueId val="{00000002-072F-4AA5-B20B-3977C5B82247}"/>
              </c:ext>
            </c:extLst>
          </c:dPt>
          <c:dPt>
            <c:idx val="3"/>
            <c:bubble3D val="0"/>
            <c:spPr>
              <a:solidFill>
                <a:srgbClr val="FBC5CB"/>
              </a:solidFill>
            </c:spPr>
            <c:extLst>
              <c:ext xmlns:c16="http://schemas.microsoft.com/office/drawing/2014/chart" uri="{C3380CC4-5D6E-409C-BE32-E72D297353CC}">
                <c16:uniqueId val="{00000003-072F-4AA5-B20B-3977C5B82247}"/>
              </c:ext>
            </c:extLst>
          </c:dPt>
          <c:cat>
            <c:strRef>
              <c:f>Foglio1!$A$2:$A$5</c:f>
              <c:strCache>
                <c:ptCount val="4"/>
                <c:pt idx="0">
                  <c:v>internazionale</c:v>
                </c:pt>
                <c:pt idx="1">
                  <c:v>nazionale</c:v>
                </c:pt>
                <c:pt idx="2">
                  <c:v>regionale</c:v>
                </c:pt>
                <c:pt idx="3">
                  <c:v>comunale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0</c:v>
                </c:pt>
                <c:pt idx="1">
                  <c:v>13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2F-4AA5-B20B-3977C5B82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1217934110274619"/>
          <c:y val="0.26039556701443395"/>
          <c:w val="0.38782065889725381"/>
          <c:h val="0.4919573388824747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defRPr>
          </a:pPr>
          <a:endParaRPr lang="it-IT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Fondazioni</c:v>
                </c:pt>
              </c:strCache>
            </c:strRef>
          </c:tx>
          <c:spPr>
            <a:solidFill>
              <a:srgbClr val="FF2F2F"/>
            </a:solidFill>
          </c:spPr>
          <c:dPt>
            <c:idx val="0"/>
            <c:bubble3D val="0"/>
            <c:spPr>
              <a:solidFill>
                <a:srgbClr val="8F0310"/>
              </a:solidFill>
            </c:spPr>
            <c:extLst>
              <c:ext xmlns:c16="http://schemas.microsoft.com/office/drawing/2014/chart" uri="{C3380CC4-5D6E-409C-BE32-E72D297353CC}">
                <c16:uniqueId val="{00000000-D9B4-4D4C-9439-E4AB3226D99F}"/>
              </c:ext>
            </c:extLst>
          </c:dPt>
          <c:dPt>
            <c:idx val="1"/>
            <c:bubble3D val="0"/>
            <c:spPr>
              <a:solidFill>
                <a:srgbClr val="DA0000"/>
              </a:solidFill>
            </c:spPr>
            <c:extLst>
              <c:ext xmlns:c16="http://schemas.microsoft.com/office/drawing/2014/chart" uri="{C3380CC4-5D6E-409C-BE32-E72D297353CC}">
                <c16:uniqueId val="{00000001-D9B4-4D4C-9439-E4AB3226D99F}"/>
              </c:ext>
            </c:extLst>
          </c:dPt>
          <c:dPt>
            <c:idx val="3"/>
            <c:bubble3D val="0"/>
            <c:spPr>
              <a:solidFill>
                <a:srgbClr val="FCA2AD"/>
              </a:solidFill>
            </c:spPr>
            <c:extLst>
              <c:ext xmlns:c16="http://schemas.microsoft.com/office/drawing/2014/chart" uri="{C3380CC4-5D6E-409C-BE32-E72D297353CC}">
                <c16:uniqueId val="{00000002-D9B4-4D4C-9439-E4AB3226D99F}"/>
              </c:ext>
            </c:extLst>
          </c:dPt>
          <c:cat>
            <c:strRef>
              <c:f>Foglio1!$A$2:$A$5</c:f>
              <c:strCache>
                <c:ptCount val="4"/>
                <c:pt idx="0">
                  <c:v>internazionale</c:v>
                </c:pt>
                <c:pt idx="1">
                  <c:v>nazionale</c:v>
                </c:pt>
                <c:pt idx="2">
                  <c:v>regionale</c:v>
                </c:pt>
                <c:pt idx="3">
                  <c:v>comunale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</c:v>
                </c:pt>
                <c:pt idx="1">
                  <c:v>8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B4-4D4C-9439-E4AB3226D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1113669468343923"/>
          <c:y val="0.23249102077535452"/>
          <c:w val="0.37203336392318742"/>
          <c:h val="0.72822292087020124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defRPr>
          </a:pPr>
          <a:endParaRPr lang="it-IT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Metodo di conoscenza</c:v>
                </c:pt>
              </c:strCache>
            </c:strRef>
          </c:tx>
          <c:spPr>
            <a:solidFill>
              <a:srgbClr val="B30213"/>
            </a:solidFill>
          </c:spPr>
          <c:explosion val="25"/>
          <c:dPt>
            <c:idx val="0"/>
            <c:bubble3D val="0"/>
            <c:spPr>
              <a:solidFill>
                <a:srgbClr val="DF3246"/>
              </a:solidFill>
            </c:spPr>
            <c:extLst>
              <c:ext xmlns:c16="http://schemas.microsoft.com/office/drawing/2014/chart" uri="{C3380CC4-5D6E-409C-BE32-E72D297353CC}">
                <c16:uniqueId val="{00000000-CD0F-4EB1-9C3A-DAFC2F5880AE}"/>
              </c:ext>
            </c:extLst>
          </c:dPt>
          <c:dPt>
            <c:idx val="1"/>
            <c:bubble3D val="0"/>
            <c:spPr>
              <a:solidFill>
                <a:srgbClr val="FB7E8C"/>
              </a:solidFill>
            </c:spPr>
            <c:extLst>
              <c:ext xmlns:c16="http://schemas.microsoft.com/office/drawing/2014/chart" uri="{C3380CC4-5D6E-409C-BE32-E72D297353CC}">
                <c16:uniqueId val="{00000001-CD0F-4EB1-9C3A-DAFC2F5880AE}"/>
              </c:ext>
            </c:extLst>
          </c:dPt>
          <c:dPt>
            <c:idx val="2"/>
            <c:bubble3D val="0"/>
            <c:spPr>
              <a:solidFill>
                <a:srgbClr val="80020E"/>
              </a:solidFill>
            </c:spPr>
            <c:extLst>
              <c:ext xmlns:c16="http://schemas.microsoft.com/office/drawing/2014/chart" uri="{C3380CC4-5D6E-409C-BE32-E72D297353CC}">
                <c16:uniqueId val="{00000002-CD0F-4EB1-9C3A-DAFC2F5880AE}"/>
              </c:ext>
            </c:extLst>
          </c:dPt>
          <c:dLbls>
            <c:dLbl>
              <c:idx val="2"/>
              <c:layout>
                <c:manualLayout>
                  <c:x val="-0.21028991223897014"/>
                  <c:y val="-4.599492824429028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2546415488015805"/>
                      <c:h val="0.220395187233415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D0F-4EB1-9C3A-DAFC2F5880A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Foglio1!$A$2:$A$5</c:f>
              <c:strCache>
                <c:ptCount val="4"/>
                <c:pt idx="0">
                  <c:v>Eventi </c:v>
                </c:pt>
                <c:pt idx="1">
                  <c:v>Social</c:v>
                </c:pt>
                <c:pt idx="2">
                  <c:v>Sito internet</c:v>
                </c:pt>
                <c:pt idx="3">
                  <c:v>Altro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0F-4EB1-9C3A-DAFC2F5880A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defRPr>
            </a:pPr>
            <a:r>
              <a:rPr lang="it-IT" dirty="0" smtClean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Conoscenza</a:t>
            </a:r>
            <a:r>
              <a:rPr lang="it-IT" baseline="0" dirty="0" smtClean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del progetto</a:t>
            </a:r>
            <a:endParaRPr lang="it-IT" dirty="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  <c:spPr>
        <a:noFill/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900046715400857E-2"/>
          <c:y val="0.15641508212024227"/>
          <c:w val="0.92629992659008487"/>
          <c:h val="0.67696049585909468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rgbClr val="DF3246"/>
            </a:solidFill>
          </c:spPr>
          <c:invertIfNegative val="0"/>
          <c:dLbls>
            <c:dLbl>
              <c:idx val="0"/>
              <c:layout>
                <c:manualLayout>
                  <c:x val="1.6750016684071736E-2"/>
                  <c:y val="-7.31027019491081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667-4E1B-8BA0-B06A2F5DD7D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conoscenza del progetto</c:v>
                </c:pt>
              </c:strCache>
            </c:strRef>
          </c:cat>
          <c:val>
            <c:numRef>
              <c:f>Foglio1!$B$2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67-4E1B-8BA0-B06A2F5DD7D1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N0</c:v>
                </c:pt>
              </c:strCache>
            </c:strRef>
          </c:tx>
          <c:spPr>
            <a:solidFill>
              <a:srgbClr val="8F0310"/>
            </a:solidFill>
          </c:spPr>
          <c:invertIfNegative val="0"/>
          <c:dLbls>
            <c:dLbl>
              <c:idx val="0"/>
              <c:layout>
                <c:manualLayout>
                  <c:x val="3.6850036704957817E-2"/>
                  <c:y val="-7.97493233866461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667-4E1B-8BA0-B06A2F5DD7D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Foglio1!$A$2</c:f>
              <c:strCache>
                <c:ptCount val="1"/>
                <c:pt idx="0">
                  <c:v>conoscenza del progetto</c:v>
                </c:pt>
              </c:strCache>
            </c:strRef>
          </c:cat>
          <c:val>
            <c:numRef>
              <c:f>Foglio1!$C$2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67-4E1B-8BA0-B06A2F5DD7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1421312"/>
        <c:axId val="151422848"/>
        <c:axId val="0"/>
      </c:bar3DChart>
      <c:catAx>
        <c:axId val="151421312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one"/>
        <c:crossAx val="151422848"/>
        <c:crosses val="autoZero"/>
        <c:auto val="1"/>
        <c:lblAlgn val="ctr"/>
        <c:lblOffset val="100"/>
        <c:noMultiLvlLbl val="0"/>
      </c:catAx>
      <c:valAx>
        <c:axId val="151422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514213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5487292276712386"/>
          <c:y val="0.63276786667420248"/>
          <c:w val="0.29225429110368389"/>
          <c:h val="0.2329550996657226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sinergia</c:v>
                </c:pt>
              </c:strCache>
            </c:strRef>
          </c:tx>
          <c:spPr>
            <a:scene3d>
              <a:camera prst="orthographicFront"/>
              <a:lightRig rig="harsh" dir="t"/>
            </a:scene3d>
            <a:sp3d>
              <a:bevelT w="292100" h="133350"/>
              <a:bevelB w="165100" prst="coolSlant"/>
            </a:sp3d>
          </c:spPr>
          <c:explosion val="25"/>
          <c:dPt>
            <c:idx val="0"/>
            <c:bubble3D val="0"/>
            <c:spPr>
              <a:solidFill>
                <a:srgbClr val="FC4C62"/>
              </a:solidFill>
              <a:scene3d>
                <a:camera prst="orthographicFront"/>
                <a:lightRig rig="harsh" dir="t"/>
              </a:scene3d>
              <a:sp3d>
                <a:bevelT w="292100" h="133350"/>
                <a:bevelB w="165100" prst="coolSlant"/>
              </a:sp3d>
            </c:spPr>
            <c:extLst>
              <c:ext xmlns:c16="http://schemas.microsoft.com/office/drawing/2014/chart" uri="{C3380CC4-5D6E-409C-BE32-E72D297353CC}">
                <c16:uniqueId val="{00000000-E315-44B8-AC1E-2DCA6DBDBC3A}"/>
              </c:ext>
            </c:extLst>
          </c:dPt>
          <c:dPt>
            <c:idx val="1"/>
            <c:bubble3D val="0"/>
            <c:spPr>
              <a:solidFill>
                <a:srgbClr val="AF0313"/>
              </a:solidFill>
              <a:scene3d>
                <a:camera prst="orthographicFront"/>
                <a:lightRig rig="harsh" dir="t"/>
              </a:scene3d>
              <a:sp3d>
                <a:bevelT w="292100" h="133350"/>
                <a:bevelB w="165100" prst="coolSlant"/>
              </a:sp3d>
            </c:spPr>
            <c:extLst>
              <c:ext xmlns:c16="http://schemas.microsoft.com/office/drawing/2014/chart" uri="{C3380CC4-5D6E-409C-BE32-E72D297353CC}">
                <c16:uniqueId val="{00000001-E315-44B8-AC1E-2DCA6DBDBC3A}"/>
              </c:ext>
            </c:extLst>
          </c:dPt>
          <c:cat>
            <c:strRef>
              <c:f>Foglio1!$A$2:$A$3</c:f>
              <c:strCache>
                <c:ptCount val="2"/>
                <c:pt idx="0">
                  <c:v>No</c:v>
                </c:pt>
                <c:pt idx="1">
                  <c:v>SI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12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15-44B8-AC1E-2DCA6DBDB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31E87-012F-4C02-BFAB-67CEF3E8F0AD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C80E3-2554-40FC-A4F5-8A1E637FAED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1512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Breve accenno al lavoro svolto dai colleghi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C80E3-2554-40FC-A4F5-8A1E637FAED9}" type="slidenum">
              <a:rPr lang="it-IT" smtClean="0"/>
              <a:pPr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9917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Breve accenno al lavoro svolto dai colleghi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C80E3-2554-40FC-A4F5-8A1E637FAED9}" type="slidenum">
              <a:rPr lang="it-IT" smtClean="0"/>
              <a:pPr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1914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09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050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665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639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750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69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83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055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350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565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377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72835-C2F7-4473-BE6D-6DBF40974D1C}" type="datetimeFigureOut">
              <a:rPr lang="it-IT" smtClean="0"/>
              <a:pPr/>
              <a:t>09/11/2018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EA9F5-C3E8-48EA-840E-C58899670224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029D716A-4C7E-4D59-9EA2-366FD37F42E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09/11/2018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B2EBA1C-F392-4E33-A4A2-216B5EC2EF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06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jpe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18" Type="http://schemas.openxmlformats.org/officeDocument/2006/relationships/image" Target="../media/image54.jpeg"/><Relationship Id="rId3" Type="http://schemas.openxmlformats.org/officeDocument/2006/relationships/image" Target="../media/image39.jpeg"/><Relationship Id="rId21" Type="http://schemas.openxmlformats.org/officeDocument/2006/relationships/image" Target="../media/image57.pn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17" Type="http://schemas.openxmlformats.org/officeDocument/2006/relationships/image" Target="../media/image53.jpeg"/><Relationship Id="rId2" Type="http://schemas.openxmlformats.org/officeDocument/2006/relationships/image" Target="../media/image33.jpeg"/><Relationship Id="rId16" Type="http://schemas.openxmlformats.org/officeDocument/2006/relationships/image" Target="../media/image52.jpe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5" Type="http://schemas.openxmlformats.org/officeDocument/2006/relationships/image" Target="../media/image51.jpeg"/><Relationship Id="rId10" Type="http://schemas.openxmlformats.org/officeDocument/2006/relationships/image" Target="../media/image46.jpeg"/><Relationship Id="rId19" Type="http://schemas.openxmlformats.org/officeDocument/2006/relationships/image" Target="../media/image55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69.jpeg"/><Relationship Id="rId7" Type="http://schemas.openxmlformats.org/officeDocument/2006/relationships/image" Target="../media/image7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5.jpeg"/><Relationship Id="rId11" Type="http://schemas.openxmlformats.org/officeDocument/2006/relationships/image" Target="../media/image72.emf"/><Relationship Id="rId5" Type="http://schemas.openxmlformats.org/officeDocument/2006/relationships/image" Target="../media/image74.jpeg"/><Relationship Id="rId10" Type="http://schemas.openxmlformats.org/officeDocument/2006/relationships/package" Target="../embeddings/Presentazione_di_Microsoft_PowerPoint.pptx"/><Relationship Id="rId4" Type="http://schemas.openxmlformats.org/officeDocument/2006/relationships/image" Target="../media/image73.jpeg"/><Relationship Id="rId9" Type="http://schemas.openxmlformats.org/officeDocument/2006/relationships/image" Target="../media/image7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8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37682" y="1754260"/>
            <a:ext cx="5917316" cy="2061142"/>
          </a:xfrm>
        </p:spPr>
        <p:txBody>
          <a:bodyPr>
            <a:normAutofit fontScale="90000"/>
          </a:bodyPr>
          <a:lstStyle/>
          <a:p>
            <a:pPr algn="r"/>
            <a:r>
              <a:rPr lang="it-IT" sz="4050" u="sng" dirty="0" err="1">
                <a:latin typeface="Bahnschrift SemiBold Condensed" panose="020B0502040204020203" pitchFamily="34" charset="0"/>
              </a:rPr>
              <a:t>Pon</a:t>
            </a:r>
            <a:r>
              <a:rPr lang="it-IT" sz="4050" u="sng" dirty="0">
                <a:latin typeface="Bahnschrift SemiBold Condensed" panose="020B0502040204020203" pitchFamily="34" charset="0"/>
              </a:rPr>
              <a:t> «Potenziamento </a:t>
            </a:r>
            <a:r>
              <a:rPr lang="it-IT" sz="4050" u="sng" dirty="0">
                <a:latin typeface="Bahnschrift SemiBold Condensed" panose="020B0502040204020203" pitchFamily="34" charset="0"/>
              </a:rPr>
              <a:t>dei percorsi di ALTERNANZA SCUOLA LAVORO</a:t>
            </a:r>
            <a:r>
              <a:rPr lang="it-IT" sz="4050" u="sng" dirty="0">
                <a:latin typeface="Bahnschrift SemiBold Condensed" panose="020B0502040204020203" pitchFamily="34" charset="0"/>
              </a:rPr>
              <a:t>»</a:t>
            </a:r>
            <a:r>
              <a:rPr lang="it-IT" sz="4050" dirty="0">
                <a:latin typeface="Bahnschrift SemiBold Condensed" panose="020B0502040204020203" pitchFamily="34" charset="0"/>
              </a:rPr>
              <a:t/>
            </a:r>
            <a:br>
              <a:rPr lang="it-IT" sz="4050" dirty="0">
                <a:latin typeface="Bahnschrift SemiBold Condensed" panose="020B0502040204020203" pitchFamily="34" charset="0"/>
              </a:rPr>
            </a:br>
            <a:r>
              <a:rPr lang="it-IT" sz="4050" u="sng" dirty="0">
                <a:latin typeface="Bahnschrift SemiBold Condensed" panose="020B0502040204020203" pitchFamily="34" charset="0"/>
              </a:rPr>
              <a:t/>
            </a:r>
            <a:br>
              <a:rPr lang="it-IT" sz="4050" u="sng" dirty="0">
                <a:latin typeface="Bahnschrift SemiBold Condensed" panose="020B0502040204020203" pitchFamily="34" charset="0"/>
              </a:rPr>
            </a:br>
            <a:r>
              <a:rPr lang="it-IT" sz="2025" u="sng" dirty="0">
                <a:latin typeface="Bahnschrift SemiBold Condensed" panose="020B0502040204020203" pitchFamily="34" charset="0"/>
              </a:rPr>
              <a:t>Obiettivo </a:t>
            </a:r>
            <a:r>
              <a:rPr lang="it-IT" sz="2025" u="sng" dirty="0">
                <a:latin typeface="Bahnschrift SemiBold Condensed" panose="020B0502040204020203" pitchFamily="34" charset="0"/>
              </a:rPr>
              <a:t>specifico 10.2 </a:t>
            </a:r>
            <a:r>
              <a:rPr lang="it-IT" sz="2025" u="sng" dirty="0">
                <a:latin typeface="Bahnschrift SemiBold Condensed" panose="020B0502040204020203" pitchFamily="34" charset="0"/>
              </a:rPr>
              <a:t>Miglioramento </a:t>
            </a:r>
            <a:r>
              <a:rPr lang="it-IT" sz="2025" u="sng" dirty="0">
                <a:latin typeface="Bahnschrift SemiBold Condensed" panose="020B0502040204020203" pitchFamily="34" charset="0"/>
              </a:rPr>
              <a:t>delle competenze chiave degli allievi</a:t>
            </a:r>
            <a:br>
              <a:rPr lang="it-IT" sz="2025" u="sng" dirty="0">
                <a:latin typeface="Bahnschrift SemiBold Condensed" panose="020B0502040204020203" pitchFamily="34" charset="0"/>
              </a:rPr>
            </a:br>
            <a:r>
              <a:rPr lang="it-IT" sz="2025" u="sng" dirty="0">
                <a:latin typeface="Bahnschrift SemiBold Condensed" panose="020B0502040204020203" pitchFamily="34" charset="0"/>
              </a:rPr>
              <a:t>Azione </a:t>
            </a:r>
            <a:r>
              <a:rPr lang="it-IT" sz="2025" u="sng" dirty="0">
                <a:latin typeface="Bahnschrift SemiBold Condensed" panose="020B0502040204020203" pitchFamily="34" charset="0"/>
              </a:rPr>
              <a:t>10.2.5 </a:t>
            </a:r>
            <a:r>
              <a:rPr lang="it-IT" sz="2025" dirty="0">
                <a:latin typeface="Bahnschrift SemiBold Condensed" panose="020B0502040204020203" pitchFamily="34" charset="0"/>
              </a:rPr>
              <a:t> </a:t>
            </a:r>
            <a:r>
              <a:rPr lang="it-IT" sz="2025" dirty="0">
                <a:latin typeface="Bahnschrift SemiBold Condensed" panose="020B0502040204020203" pitchFamily="34" charset="0"/>
                <a:sym typeface="Symbol" panose="05050102010706020507" pitchFamily="18" charset="2"/>
              </a:rPr>
              <a:t></a:t>
            </a:r>
            <a:r>
              <a:rPr lang="it-IT" sz="2025" dirty="0">
                <a:latin typeface="Bahnschrift SemiBold Condensed" panose="020B0502040204020203" pitchFamily="34" charset="0"/>
              </a:rPr>
              <a:t>  </a:t>
            </a:r>
            <a:r>
              <a:rPr lang="it-IT" sz="2025" u="sng" dirty="0" err="1">
                <a:latin typeface="Bahnschrift SemiBold Condensed" panose="020B0502040204020203" pitchFamily="34" charset="0"/>
              </a:rPr>
              <a:t>Sottoazione</a:t>
            </a:r>
            <a:r>
              <a:rPr lang="it-IT" sz="2025" u="sng" dirty="0">
                <a:latin typeface="Bahnschrift SemiBold Condensed" panose="020B0502040204020203" pitchFamily="34" charset="0"/>
              </a:rPr>
              <a:t> 10.2.5A </a:t>
            </a:r>
            <a:r>
              <a:rPr lang="it-IT" sz="2025" dirty="0">
                <a:latin typeface="Bahnschrift SemiBold Condensed" panose="020B0502040204020203" pitchFamily="34" charset="0"/>
              </a:rPr>
              <a:t> </a:t>
            </a:r>
            <a:r>
              <a:rPr lang="it-IT" sz="2025" dirty="0">
                <a:latin typeface="Bahnschrift SemiBold Condensed" panose="020B0502040204020203" pitchFamily="34" charset="0"/>
                <a:sym typeface="Symbol" panose="05050102010706020507" pitchFamily="18" charset="2"/>
              </a:rPr>
              <a:t></a:t>
            </a:r>
            <a:r>
              <a:rPr lang="it-IT" sz="2025" dirty="0">
                <a:latin typeface="Bahnschrift SemiBold Condensed" panose="020B0502040204020203" pitchFamily="34" charset="0"/>
              </a:rPr>
              <a:t>  </a:t>
            </a:r>
            <a:r>
              <a:rPr lang="it-IT" sz="2025" u="sng" dirty="0">
                <a:latin typeface="Bahnschrift SemiBold Condensed" panose="020B0502040204020203" pitchFamily="34" charset="0"/>
              </a:rPr>
              <a:t>FSEPON-LO-2017_17</a:t>
            </a:r>
            <a:r>
              <a:rPr lang="it-IT" sz="1650" u="sng" dirty="0">
                <a:latin typeface="Bahnschrift SemiBold Condensed" panose="020B0502040204020203" pitchFamily="34" charset="0"/>
              </a:rPr>
              <a:t/>
            </a:r>
            <a:br>
              <a:rPr lang="it-IT" sz="1650" u="sng" dirty="0">
                <a:latin typeface="Bahnschrift SemiBold Condensed" panose="020B0502040204020203" pitchFamily="34" charset="0"/>
              </a:rPr>
            </a:br>
            <a:endParaRPr lang="it-IT" sz="1650" u="sng" dirty="0">
              <a:latin typeface="Bahnschrift SemiBold Condensed" panose="020B0502040204020203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" y="951858"/>
            <a:ext cx="284933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Right"/>
              <a:lightRig rig="threePt" dir="t"/>
            </a:scene3d>
            <a:sp3d/>
          </a:bodyPr>
          <a:lstStyle/>
          <a:p>
            <a:pPr algn="ctr"/>
            <a:r>
              <a:rPr lang="it-IT" sz="2400" dirty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Giulia </a:t>
            </a:r>
            <a:r>
              <a:rPr lang="it-IT" sz="2400" dirty="0" smtClean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Sartori  </a:t>
            </a:r>
            <a:r>
              <a:rPr lang="it-IT" sz="2400" dirty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4</a:t>
            </a:r>
            <a:r>
              <a:rPr lang="it-IT" sz="2400" dirty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^E</a:t>
            </a:r>
            <a:endParaRPr lang="it-IT" sz="2400" dirty="0">
              <a:solidFill>
                <a:prstClr val="black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Bahnschrift SemiBold Condensed" panose="020B0502040204020203" pitchFamily="34" charset="0"/>
            </a:endParaRPr>
          </a:p>
          <a:p>
            <a:pPr algn="ctr"/>
            <a:r>
              <a:rPr lang="it-IT" sz="2400" dirty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Anno Scolastico: 2017/18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3056"/>
            <a:ext cx="9144000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7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igura a mano libera 19"/>
          <p:cNvSpPr/>
          <p:nvPr/>
        </p:nvSpPr>
        <p:spPr>
          <a:xfrm>
            <a:off x="737076" y="978550"/>
            <a:ext cx="6989604" cy="2694877"/>
          </a:xfrm>
          <a:custGeom>
            <a:avLst/>
            <a:gdLst>
              <a:gd name="connsiteX0" fmla="*/ 817404 w 6989604"/>
              <a:gd name="connsiteY0" fmla="*/ 1193150 h 2694877"/>
              <a:gd name="connsiteX1" fmla="*/ 63024 w 6989604"/>
              <a:gd name="connsiteY1" fmla="*/ 2061830 h 2694877"/>
              <a:gd name="connsiteX2" fmla="*/ 2269014 w 6989604"/>
              <a:gd name="connsiteY2" fmla="*/ 2667620 h 2694877"/>
              <a:gd name="connsiteX3" fmla="*/ 2600484 w 6989604"/>
              <a:gd name="connsiteY3" fmla="*/ 1158860 h 2694877"/>
              <a:gd name="connsiteX4" fmla="*/ 4223544 w 6989604"/>
              <a:gd name="connsiteY4" fmla="*/ 530210 h 2694877"/>
              <a:gd name="connsiteX5" fmla="*/ 3766344 w 6989604"/>
              <a:gd name="connsiteY5" fmla="*/ 2244710 h 2694877"/>
              <a:gd name="connsiteX6" fmla="*/ 5526564 w 6989604"/>
              <a:gd name="connsiteY6" fmla="*/ 2118980 h 2694877"/>
              <a:gd name="connsiteX7" fmla="*/ 5755164 w 6989604"/>
              <a:gd name="connsiteY7" fmla="*/ 541640 h 2694877"/>
              <a:gd name="connsiteX8" fmla="*/ 6463824 w 6989604"/>
              <a:gd name="connsiteY8" fmla="*/ 15860 h 2694877"/>
              <a:gd name="connsiteX9" fmla="*/ 6989604 w 6989604"/>
              <a:gd name="connsiteY9" fmla="*/ 1044560 h 2694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89604" h="2694877">
                <a:moveTo>
                  <a:pt x="817404" y="1193150"/>
                </a:moveTo>
                <a:cubicBezTo>
                  <a:pt x="319246" y="1504617"/>
                  <a:pt x="-178911" y="1816085"/>
                  <a:pt x="63024" y="2061830"/>
                </a:cubicBezTo>
                <a:cubicBezTo>
                  <a:pt x="304959" y="2307575"/>
                  <a:pt x="1846104" y="2818115"/>
                  <a:pt x="2269014" y="2667620"/>
                </a:cubicBezTo>
                <a:cubicBezTo>
                  <a:pt x="2691924" y="2517125"/>
                  <a:pt x="2274729" y="1515095"/>
                  <a:pt x="2600484" y="1158860"/>
                </a:cubicBezTo>
                <a:cubicBezTo>
                  <a:pt x="2926239" y="802625"/>
                  <a:pt x="4029234" y="349235"/>
                  <a:pt x="4223544" y="530210"/>
                </a:cubicBezTo>
                <a:cubicBezTo>
                  <a:pt x="4417854" y="711185"/>
                  <a:pt x="3549174" y="1979915"/>
                  <a:pt x="3766344" y="2244710"/>
                </a:cubicBezTo>
                <a:cubicBezTo>
                  <a:pt x="3983514" y="2509505"/>
                  <a:pt x="5195094" y="2402825"/>
                  <a:pt x="5526564" y="2118980"/>
                </a:cubicBezTo>
                <a:cubicBezTo>
                  <a:pt x="5858034" y="1835135"/>
                  <a:pt x="5598954" y="892160"/>
                  <a:pt x="5755164" y="541640"/>
                </a:cubicBezTo>
                <a:cubicBezTo>
                  <a:pt x="5911374" y="191120"/>
                  <a:pt x="6258084" y="-67960"/>
                  <a:pt x="6463824" y="15860"/>
                </a:cubicBezTo>
                <a:cubicBezTo>
                  <a:pt x="6669564" y="99680"/>
                  <a:pt x="6888639" y="869300"/>
                  <a:pt x="6989604" y="1044560"/>
                </a:cubicBezTo>
              </a:path>
            </a:pathLst>
          </a:custGeom>
          <a:noFill/>
          <a:ln w="133350" cmpd="dbl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3000">
                  <a:srgbClr val="F4822B"/>
                </a:gs>
                <a:gs pos="41000">
                  <a:srgbClr val="F49349"/>
                </a:gs>
                <a:gs pos="20000">
                  <a:srgbClr val="F5B585"/>
                </a:gs>
                <a:gs pos="100000">
                  <a:srgbClr val="F3700D"/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28" y="662344"/>
            <a:ext cx="1176872" cy="1518544"/>
          </a:xfrm>
          <a:prstGeom prst="rect">
            <a:avLst/>
          </a:prstGeom>
        </p:spPr>
      </p:pic>
      <p:sp>
        <p:nvSpPr>
          <p:cNvPr id="15" name="Connettore 14"/>
          <p:cNvSpPr/>
          <p:nvPr/>
        </p:nvSpPr>
        <p:spPr>
          <a:xfrm>
            <a:off x="7524328" y="1772816"/>
            <a:ext cx="432048" cy="432048"/>
          </a:xfrm>
          <a:prstGeom prst="flowChartConnector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5000">
                <a:srgbClr val="FDFE3F"/>
              </a:gs>
              <a:gs pos="20000">
                <a:srgbClr val="FBFC7E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onnettore 11"/>
          <p:cNvSpPr/>
          <p:nvPr/>
        </p:nvSpPr>
        <p:spPr>
          <a:xfrm>
            <a:off x="2780224" y="3429000"/>
            <a:ext cx="432048" cy="432048"/>
          </a:xfrm>
          <a:prstGeom prst="flowChartConnector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5000">
                <a:srgbClr val="FDFE3F"/>
              </a:gs>
              <a:gs pos="20000">
                <a:srgbClr val="FBFC7E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onnettore 12"/>
          <p:cNvSpPr/>
          <p:nvPr/>
        </p:nvSpPr>
        <p:spPr>
          <a:xfrm>
            <a:off x="6012160" y="2852936"/>
            <a:ext cx="432048" cy="432048"/>
          </a:xfrm>
          <a:prstGeom prst="flowChartConnector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5000">
                <a:srgbClr val="FDFE3F"/>
              </a:gs>
              <a:gs pos="20000">
                <a:srgbClr val="FBFC7E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onnettore 13"/>
          <p:cNvSpPr/>
          <p:nvPr/>
        </p:nvSpPr>
        <p:spPr>
          <a:xfrm>
            <a:off x="4716016" y="1268760"/>
            <a:ext cx="432048" cy="432048"/>
          </a:xfrm>
          <a:prstGeom prst="flowChartConnector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5000">
                <a:srgbClr val="FDFE3F"/>
              </a:gs>
              <a:gs pos="20000">
                <a:srgbClr val="FBFC7E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0" y="472514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Entrando nel mondo aziendale </a:t>
            </a:r>
          </a:p>
          <a:p>
            <a:pPr algn="ctr"/>
            <a:r>
              <a:rPr lang="it-IT" sz="32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- </a:t>
            </a:r>
            <a:r>
              <a:rPr lang="it-IT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preparazione di un evento aziendale </a:t>
            </a:r>
            <a:r>
              <a:rPr lang="it-IT" sz="32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-</a:t>
            </a:r>
            <a:endParaRPr lang="it-IT" sz="3200" dirty="0">
              <a:solidFill>
                <a:schemeClr val="bg1"/>
              </a:solidFill>
              <a:latin typeface="Castellar" panose="020A0402060406010301" pitchFamily="18" charset="0"/>
            </a:endParaRPr>
          </a:p>
        </p:txBody>
      </p:sp>
      <p:sp>
        <p:nvSpPr>
          <p:cNvPr id="3" name="Connettore 2"/>
          <p:cNvSpPr/>
          <p:nvPr/>
        </p:nvSpPr>
        <p:spPr>
          <a:xfrm>
            <a:off x="1331640" y="1988840"/>
            <a:ext cx="432048" cy="432048"/>
          </a:xfrm>
          <a:prstGeom prst="flowChartConnector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5000">
                <a:srgbClr val="FDFE3F"/>
              </a:gs>
              <a:gs pos="20000">
                <a:srgbClr val="FBFC7E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22415"/>
            <a:ext cx="1080120" cy="1162539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203835" y="3812739"/>
            <a:ext cx="2016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Mailing list</a:t>
            </a:r>
            <a:endParaRPr lang="it-IT" sz="1600" dirty="0">
              <a:solidFill>
                <a:schemeClr val="bg1"/>
              </a:solidFill>
              <a:latin typeface="Castellar" panose="020A0402060406010301" pitchFamily="18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743075" y="978550"/>
            <a:ext cx="2376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Pubblicizzazione</a:t>
            </a:r>
            <a:endParaRPr lang="it-IT" sz="1600" dirty="0">
              <a:solidFill>
                <a:schemeClr val="bg1"/>
              </a:solidFill>
              <a:latin typeface="Castellar" panose="020A0402060406010301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6057081" y="2192308"/>
            <a:ext cx="89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50" b="1" dirty="0" smtClean="0">
                <a:solidFill>
                  <a:srgbClr val="DA3E00"/>
                </a:solidFill>
                <a:latin typeface="Castellar" panose="020A0402060406010301" pitchFamily="18" charset="0"/>
              </a:rPr>
              <a:t>evento</a:t>
            </a:r>
            <a:endParaRPr lang="it-IT" sz="1150" b="1" dirty="0">
              <a:solidFill>
                <a:srgbClr val="DA3E00"/>
              </a:solidFill>
              <a:latin typeface="Castellar" panose="020A0402060406010301" pitchFamily="18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7401011" y="2222891"/>
            <a:ext cx="1742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Post evento</a:t>
            </a:r>
            <a:endParaRPr lang="it-IT" sz="1600" dirty="0">
              <a:solidFill>
                <a:schemeClr val="bg1"/>
              </a:solidFill>
              <a:latin typeface="Castellar" panose="020A040206040601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92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7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7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1" animBg="1"/>
      <p:bldP spid="15" grpId="0" animBg="1"/>
      <p:bldP spid="15" grpId="2" animBg="1"/>
      <p:bldP spid="12" grpId="0" animBg="1"/>
      <p:bldP spid="12" grpId="2" animBg="1"/>
      <p:bldP spid="13" grpId="0" animBg="1"/>
      <p:bldP spid="13" grpId="2" animBg="1"/>
      <p:bldP spid="14" grpId="0" animBg="1"/>
      <p:bldP spid="14" grpId="2" animBg="1"/>
      <p:bldP spid="5" grpId="0"/>
      <p:bldP spid="3" grpId="0" animBg="1"/>
      <p:bldP spid="3" grpId="2" animBg="1"/>
      <p:bldP spid="21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60648"/>
            <a:ext cx="4330824" cy="778098"/>
          </a:xfrm>
        </p:spPr>
        <p:txBody>
          <a:bodyPr>
            <a:normAutofit fontScale="90000"/>
          </a:bodyPr>
          <a:lstStyle/>
          <a:p>
            <a:r>
              <a:rPr lang="it-IT" sz="2400" i="1" dirty="0" smtClean="0">
                <a:solidFill>
                  <a:schemeClr val="bg1"/>
                </a:solidFill>
                <a:latin typeface="Castellar" pitchFamily="18" charset="0"/>
              </a:rPr>
              <a:t>Contestualizzando …</a:t>
            </a:r>
            <a:endParaRPr lang="it-IT" i="1" dirty="0">
              <a:solidFill>
                <a:schemeClr val="bg1"/>
              </a:solidFill>
              <a:latin typeface="Castellar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44827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2800" dirty="0" smtClean="0">
                <a:solidFill>
                  <a:schemeClr val="bg1"/>
                </a:solidFill>
                <a:latin typeface="Lucida Calligraphy" pitchFamily="66" charset="0"/>
              </a:rPr>
              <a:t>Noi ragazzi, in occasione dell’alternanza, siamo stati inseriti nella realtà di alcune aziende in collaborazione tra loro impegnate nel progetto CasaSLA, tra cui: Techinnova, MTM, effetto cinema</a:t>
            </a:r>
            <a:endParaRPr lang="it-IT" sz="28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547664" y="4149080"/>
            <a:ext cx="61926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bg1"/>
                </a:solidFill>
                <a:latin typeface="Lucida Calligraphy" pitchFamily="66" charset="0"/>
              </a:rPr>
              <a:t>Casasla è un progetto che fornisce un sostegno ai malati e alle famiglie di chi è affetto di sla e sma, a dimostrazione della solidarietà collettiva</a:t>
            </a:r>
            <a:endParaRPr lang="it-IT" sz="28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magin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1947">
            <a:off x="2900888" y="4145740"/>
            <a:ext cx="3974937" cy="2231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188640"/>
            <a:ext cx="2530059" cy="3151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533471">
            <a:off x="3595679" y="3394984"/>
            <a:ext cx="3974937" cy="2231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Immagin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113180" y="1057396"/>
            <a:ext cx="3974937" cy="2237426"/>
          </a:xfrm>
          <a:prstGeom prst="rect">
            <a:avLst/>
          </a:prstGeom>
        </p:spPr>
      </p:pic>
      <p:pic>
        <p:nvPicPr>
          <p:cNvPr id="35" name="Immagin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712391">
            <a:off x="790770" y="3670334"/>
            <a:ext cx="3664140" cy="2056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Immagin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919799">
            <a:off x="-419373" y="2561948"/>
            <a:ext cx="3974937" cy="2237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Immagine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973281">
            <a:off x="3867442" y="1060181"/>
            <a:ext cx="3487690" cy="1963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Immagin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690751">
            <a:off x="5939209" y="3956187"/>
            <a:ext cx="3081560" cy="1729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Immagine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2360883" y="1783254"/>
            <a:ext cx="3716338" cy="2091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Immagine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822956">
            <a:off x="965537" y="1273319"/>
            <a:ext cx="3968840" cy="2237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Immagine 4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253238">
            <a:off x="985348" y="591760"/>
            <a:ext cx="3974937" cy="2237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Immagine 4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063443">
            <a:off x="4876998" y="3192498"/>
            <a:ext cx="3628417" cy="2045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Immagine 4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6042139">
            <a:off x="39882" y="3184030"/>
            <a:ext cx="3974937" cy="2231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Immagine 4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124567">
            <a:off x="5304950" y="1078369"/>
            <a:ext cx="3273447" cy="184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Immagine 4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4986219">
            <a:off x="525384" y="4269451"/>
            <a:ext cx="2566114" cy="1444423"/>
          </a:xfrm>
          <a:prstGeom prst="rect">
            <a:avLst/>
          </a:prstGeom>
        </p:spPr>
      </p:pic>
      <p:pic>
        <p:nvPicPr>
          <p:cNvPr id="48" name="Immagine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5400000">
            <a:off x="2397436" y="2022473"/>
            <a:ext cx="3835871" cy="2159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Immagine 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682517">
            <a:off x="6225106" y="3362589"/>
            <a:ext cx="1676545" cy="2981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Immagine 4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165914">
            <a:off x="3510482" y="805701"/>
            <a:ext cx="3974937" cy="2231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Immagin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310380">
            <a:off x="1101732" y="3853025"/>
            <a:ext cx="3974937" cy="2237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" name="Immagin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7717" y="315770"/>
            <a:ext cx="4725938" cy="2660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3" name="Immagin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46110" y="4019685"/>
            <a:ext cx="4493659" cy="2529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" name="Immagine 5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5794" y="3363477"/>
            <a:ext cx="4912070" cy="2764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" name="Immagine 5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252440" y="331090"/>
            <a:ext cx="4762172" cy="2680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" name="Immagine 5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180602" y="1693298"/>
            <a:ext cx="5155821" cy="2902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" name="Immagine 5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765989" y="514658"/>
            <a:ext cx="6160641" cy="3468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" name="Immagine 5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33396" y="1655376"/>
            <a:ext cx="3369464" cy="4417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" name="Immagine 5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50830" y="188640"/>
            <a:ext cx="8763782" cy="6572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50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15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0"/>
                            </p:stCondLst>
                            <p:childTnLst>
                              <p:par>
                                <p:cTn id="1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4500"/>
                            </p:stCondLst>
                            <p:childTnLst>
                              <p:par>
                                <p:cTn id="1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9000"/>
                            </p:stCondLst>
                            <p:childTnLst>
                              <p:par>
                                <p:cTn id="16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3528" y="476672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 smtClean="0">
                <a:solidFill>
                  <a:schemeClr val="bg1"/>
                </a:solidFill>
                <a:latin typeface="Castellar" pitchFamily="18" charset="0"/>
              </a:rPr>
              <a:t>Partendo</a:t>
            </a:r>
            <a:r>
              <a:rPr lang="it-IT" sz="2000" b="1" i="1" dirty="0" smtClean="0">
                <a:solidFill>
                  <a:schemeClr val="bg1"/>
                </a:solidFill>
                <a:latin typeface="Castellar" pitchFamily="18" charset="0"/>
              </a:rPr>
              <a:t> </a:t>
            </a:r>
            <a:r>
              <a:rPr lang="it-IT" sz="2000" i="1" dirty="0" smtClean="0">
                <a:solidFill>
                  <a:schemeClr val="bg1"/>
                </a:solidFill>
                <a:latin typeface="Castellar" pitchFamily="18" charset="0"/>
              </a:rPr>
              <a:t>dal</a:t>
            </a:r>
            <a:r>
              <a:rPr lang="it-IT" sz="2000" b="1" i="1" dirty="0" smtClean="0">
                <a:solidFill>
                  <a:schemeClr val="bg1"/>
                </a:solidFill>
                <a:latin typeface="Castellar" pitchFamily="18" charset="0"/>
              </a:rPr>
              <a:t> </a:t>
            </a:r>
            <a:r>
              <a:rPr lang="it-IT" sz="2000" i="1" dirty="0" smtClean="0">
                <a:solidFill>
                  <a:schemeClr val="bg1"/>
                </a:solidFill>
                <a:latin typeface="Castellar" pitchFamily="18" charset="0"/>
              </a:rPr>
              <a:t>principio</a:t>
            </a:r>
            <a:r>
              <a:rPr lang="it-IT" sz="2000" b="1" i="1" dirty="0" smtClean="0">
                <a:solidFill>
                  <a:schemeClr val="bg1"/>
                </a:solidFill>
                <a:latin typeface="Castellar" pitchFamily="18" charset="0"/>
              </a:rPr>
              <a:t> …</a:t>
            </a:r>
            <a:endParaRPr lang="it-IT" sz="2000" b="1" i="1" dirty="0">
              <a:solidFill>
                <a:schemeClr val="bg1"/>
              </a:solidFill>
              <a:latin typeface="Castellar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979712" y="4509120"/>
            <a:ext cx="51845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>
                <a:solidFill>
                  <a:schemeClr val="bg1"/>
                </a:solidFill>
                <a:latin typeface="Lucida Calligraphy" pitchFamily="66" charset="0"/>
              </a:rPr>
              <a:t>Partendo quindi da ciò che si vuole pubblicizzare, nel nostro caso un servizio, si individuano il mittente e i mezzi di comunicazione disponibili e più efficaci</a:t>
            </a:r>
            <a:endParaRPr lang="it-IT" sz="22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971600" y="1628800"/>
            <a:ext cx="712879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>
                <a:solidFill>
                  <a:schemeClr val="bg1"/>
                </a:solidFill>
                <a:latin typeface="Lucida Calligraphy" pitchFamily="66" charset="0"/>
              </a:rPr>
              <a:t>Per l’organizzazione di un evento la comunicazione è fondamentale.</a:t>
            </a:r>
          </a:p>
          <a:p>
            <a:pPr algn="ctr"/>
            <a:r>
              <a:rPr lang="it-IT" sz="2200" dirty="0" smtClean="0">
                <a:solidFill>
                  <a:schemeClr val="bg1"/>
                </a:solidFill>
                <a:latin typeface="Lucida Calligraphy" pitchFamily="66" charset="0"/>
              </a:rPr>
              <a:t>L’area di comunicazione aziendale interessata nella prima parte è quella istituzionale, che va a mostrare il messaggio dell’azienda a tutti i possibili fruitori del bene o del servizio offerto dall’azienda</a:t>
            </a:r>
            <a:endParaRPr lang="it-IT" sz="22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67544" y="692696"/>
            <a:ext cx="4896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Lucida Calligraphy" pitchFamily="66" charset="0"/>
              </a:rPr>
              <a:t>Uno dei lavori in cui ho partecipato attivamente è stato quello di stillare la Mailing list</a:t>
            </a:r>
            <a:endParaRPr lang="it-IT" sz="24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pic>
        <p:nvPicPr>
          <p:cNvPr id="42" name="Immagine 41" descr="IMG-20180918-WA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07721">
            <a:off x="4857999" y="-520039"/>
            <a:ext cx="4117932" cy="2316337"/>
          </a:xfrm>
          <a:prstGeom prst="rect">
            <a:avLst/>
          </a:prstGeom>
        </p:spPr>
      </p:pic>
      <p:pic>
        <p:nvPicPr>
          <p:cNvPr id="40" name="Immagine 39" descr="IMG-20180626-WA0028.jpg"/>
          <p:cNvPicPr>
            <a:picLocks noChangeAspect="1"/>
          </p:cNvPicPr>
          <p:nvPr/>
        </p:nvPicPr>
        <p:blipFill>
          <a:blip r:embed="rId4" cstate="print"/>
          <a:srcRect l="60046" t="28730"/>
          <a:stretch>
            <a:fillRect/>
          </a:stretch>
        </p:blipFill>
        <p:spPr>
          <a:xfrm rot="1454120">
            <a:off x="7112279" y="-225397"/>
            <a:ext cx="2347753" cy="2355726"/>
          </a:xfrm>
          <a:prstGeom prst="rect">
            <a:avLst/>
          </a:prstGeom>
        </p:spPr>
      </p:pic>
      <p:pic>
        <p:nvPicPr>
          <p:cNvPr id="39" name="Immagine 38" descr="IMG-20180626-WA0025.jpg"/>
          <p:cNvPicPr>
            <a:picLocks noChangeAspect="1"/>
          </p:cNvPicPr>
          <p:nvPr/>
        </p:nvPicPr>
        <p:blipFill>
          <a:blip r:embed="rId5" cstate="print"/>
          <a:srcRect l="43312" t="23800" r="10226" b="21601"/>
          <a:stretch>
            <a:fillRect/>
          </a:stretch>
        </p:blipFill>
        <p:spPr>
          <a:xfrm rot="705962">
            <a:off x="6265688" y="951454"/>
            <a:ext cx="2723379" cy="1800200"/>
          </a:xfrm>
          <a:prstGeom prst="rect">
            <a:avLst/>
          </a:prstGeom>
        </p:spPr>
      </p:pic>
      <p:pic>
        <p:nvPicPr>
          <p:cNvPr id="41" name="Immagine 40" descr="IMG-20180918-WA0003.jpg"/>
          <p:cNvPicPr>
            <a:picLocks noChangeAspect="1"/>
          </p:cNvPicPr>
          <p:nvPr/>
        </p:nvPicPr>
        <p:blipFill>
          <a:blip r:embed="rId6" cstate="print"/>
          <a:srcRect l="23094" t="24633" r="16863" b="21995"/>
          <a:stretch>
            <a:fillRect/>
          </a:stretch>
        </p:blipFill>
        <p:spPr>
          <a:xfrm rot="1161485">
            <a:off x="5424519" y="2052444"/>
            <a:ext cx="3744416" cy="187220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 t="23489" r="54380" b="10050"/>
          <a:stretch>
            <a:fillRect/>
          </a:stretch>
        </p:blipFill>
        <p:spPr bwMode="auto">
          <a:xfrm rot="20386083">
            <a:off x="489078" y="2481014"/>
            <a:ext cx="473002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323528" y="3212976"/>
            <a:ext cx="511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Lucida Calligraphy" pitchFamily="66" charset="0"/>
              </a:rPr>
              <a:t>Ma che cos’è la MAILING LIST ???</a:t>
            </a:r>
            <a:endParaRPr lang="it-IT" sz="2800" dirty="0">
              <a:latin typeface="Lucida Calligraphy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183560" y="4180344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chemeClr val="bg1"/>
                </a:solidFill>
                <a:latin typeface="Lucida Calligraphy" pitchFamily="66" charset="0"/>
              </a:rPr>
              <a:t>È una vera e propria lista dove vengono individuati ed elencati tutti i possibili invitati, compatibili con il progetto da pubblicizzare</a:t>
            </a:r>
            <a:endParaRPr lang="it-IT" sz="24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/>
          <p:cNvSpPr txBox="1"/>
          <p:nvPr/>
        </p:nvSpPr>
        <p:spPr>
          <a:xfrm>
            <a:off x="2437033" y="1348323"/>
            <a:ext cx="432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  <a:latin typeface="Lucida Calligraphy" pitchFamily="66" charset="0"/>
              </a:rPr>
              <a:t>Il primo passo è quello della ricerca, resa possibile grazie al potente strumento quale internet. I risultati vengono abbozzati grossolanamente e in modo confusionale. </a:t>
            </a:r>
            <a:endParaRPr lang="it-IT" sz="20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pic>
        <p:nvPicPr>
          <p:cNvPr id="2" name="Immagine 1" descr="20181104_125602.jpg"/>
          <p:cNvPicPr>
            <a:picLocks noChangeAspect="1"/>
          </p:cNvPicPr>
          <p:nvPr/>
        </p:nvPicPr>
        <p:blipFill>
          <a:blip r:embed="rId3" cstate="print"/>
          <a:srcRect r="26347"/>
          <a:stretch>
            <a:fillRect/>
          </a:stretch>
        </p:blipFill>
        <p:spPr>
          <a:xfrm rot="3529478">
            <a:off x="2435170" y="887546"/>
            <a:ext cx="2020051" cy="1542750"/>
          </a:xfrm>
          <a:prstGeom prst="rect">
            <a:avLst/>
          </a:prstGeom>
        </p:spPr>
      </p:pic>
      <p:pic>
        <p:nvPicPr>
          <p:cNvPr id="3" name="Immagine 2" descr="20181104_125609.jpg"/>
          <p:cNvPicPr>
            <a:picLocks noChangeAspect="1"/>
          </p:cNvPicPr>
          <p:nvPr/>
        </p:nvPicPr>
        <p:blipFill>
          <a:blip r:embed="rId4" cstate="print"/>
          <a:srcRect l="10282" r="12669"/>
          <a:stretch>
            <a:fillRect/>
          </a:stretch>
        </p:blipFill>
        <p:spPr>
          <a:xfrm rot="4026470">
            <a:off x="5160029" y="666609"/>
            <a:ext cx="2113200" cy="1542750"/>
          </a:xfrm>
          <a:prstGeom prst="rect">
            <a:avLst/>
          </a:prstGeom>
        </p:spPr>
      </p:pic>
      <p:pic>
        <p:nvPicPr>
          <p:cNvPr id="4" name="Immagine 3" descr="20181104_125613.jpg"/>
          <p:cNvPicPr>
            <a:picLocks noChangeAspect="1"/>
          </p:cNvPicPr>
          <p:nvPr/>
        </p:nvPicPr>
        <p:blipFill>
          <a:blip r:embed="rId5" cstate="print"/>
          <a:srcRect l="7662" r="18638"/>
          <a:stretch>
            <a:fillRect/>
          </a:stretch>
        </p:blipFill>
        <p:spPr>
          <a:xfrm rot="5627650">
            <a:off x="1263370" y="497803"/>
            <a:ext cx="2021334" cy="1542750"/>
          </a:xfrm>
          <a:prstGeom prst="rect">
            <a:avLst/>
          </a:prstGeom>
        </p:spPr>
      </p:pic>
      <p:pic>
        <p:nvPicPr>
          <p:cNvPr id="6" name="Immagine 5" descr="20181104_125627.jpg"/>
          <p:cNvPicPr>
            <a:picLocks noChangeAspect="1"/>
          </p:cNvPicPr>
          <p:nvPr/>
        </p:nvPicPr>
        <p:blipFill>
          <a:blip r:embed="rId6" cstate="print"/>
          <a:srcRect r="11832"/>
          <a:stretch>
            <a:fillRect/>
          </a:stretch>
        </p:blipFill>
        <p:spPr>
          <a:xfrm rot="7505346">
            <a:off x="7330721" y="1856482"/>
            <a:ext cx="2418167" cy="1542750"/>
          </a:xfrm>
          <a:prstGeom prst="rect">
            <a:avLst/>
          </a:prstGeom>
        </p:spPr>
      </p:pic>
      <p:pic>
        <p:nvPicPr>
          <p:cNvPr id="7" name="Immagine 6" descr="20181104_125633.jpg"/>
          <p:cNvPicPr>
            <a:picLocks noChangeAspect="1"/>
          </p:cNvPicPr>
          <p:nvPr/>
        </p:nvPicPr>
        <p:blipFill>
          <a:blip r:embed="rId7" cstate="print"/>
          <a:srcRect r="10667"/>
          <a:stretch>
            <a:fillRect/>
          </a:stretch>
        </p:blipFill>
        <p:spPr>
          <a:xfrm rot="6904783">
            <a:off x="2044587" y="2942024"/>
            <a:ext cx="2450114" cy="1542750"/>
          </a:xfrm>
          <a:prstGeom prst="rect">
            <a:avLst/>
          </a:prstGeom>
        </p:spPr>
      </p:pic>
      <p:pic>
        <p:nvPicPr>
          <p:cNvPr id="8" name="Immagine 7" descr="20181104_125637.jpg"/>
          <p:cNvPicPr>
            <a:picLocks noChangeAspect="1"/>
          </p:cNvPicPr>
          <p:nvPr/>
        </p:nvPicPr>
        <p:blipFill>
          <a:blip r:embed="rId8" cstate="print"/>
          <a:srcRect r="8970"/>
          <a:stretch>
            <a:fillRect/>
          </a:stretch>
        </p:blipFill>
        <p:spPr>
          <a:xfrm rot="4020058">
            <a:off x="6249667" y="2307911"/>
            <a:ext cx="2496649" cy="1542750"/>
          </a:xfrm>
          <a:prstGeom prst="rect">
            <a:avLst/>
          </a:prstGeom>
        </p:spPr>
      </p:pic>
      <p:pic>
        <p:nvPicPr>
          <p:cNvPr id="9" name="Immagine 8" descr="20181104_125641.jpg"/>
          <p:cNvPicPr>
            <a:picLocks noChangeAspect="1"/>
          </p:cNvPicPr>
          <p:nvPr/>
        </p:nvPicPr>
        <p:blipFill>
          <a:blip r:embed="rId9" cstate="print"/>
          <a:srcRect r="37990"/>
          <a:stretch>
            <a:fillRect/>
          </a:stretch>
        </p:blipFill>
        <p:spPr>
          <a:xfrm rot="5627650">
            <a:off x="-24407" y="2405039"/>
            <a:ext cx="1700724" cy="1542750"/>
          </a:xfrm>
          <a:prstGeom prst="rect">
            <a:avLst/>
          </a:prstGeom>
        </p:spPr>
      </p:pic>
      <p:pic>
        <p:nvPicPr>
          <p:cNvPr id="10" name="Immagine 9" descr="20181104_125646.jpg"/>
          <p:cNvPicPr>
            <a:picLocks noChangeAspect="1"/>
          </p:cNvPicPr>
          <p:nvPr/>
        </p:nvPicPr>
        <p:blipFill>
          <a:blip r:embed="rId10" cstate="print"/>
          <a:srcRect r="14616"/>
          <a:stretch>
            <a:fillRect/>
          </a:stretch>
        </p:blipFill>
        <p:spPr>
          <a:xfrm rot="5627650">
            <a:off x="863889" y="2364834"/>
            <a:ext cx="2341800" cy="1542750"/>
          </a:xfrm>
          <a:prstGeom prst="rect">
            <a:avLst/>
          </a:prstGeom>
        </p:spPr>
      </p:pic>
      <p:pic>
        <p:nvPicPr>
          <p:cNvPr id="11" name="Immagine 10" descr="20181104_125651.jpg"/>
          <p:cNvPicPr>
            <a:picLocks noChangeAspect="1"/>
          </p:cNvPicPr>
          <p:nvPr/>
        </p:nvPicPr>
        <p:blipFill>
          <a:blip r:embed="rId11" cstate="print"/>
          <a:srcRect r="14849"/>
          <a:stretch>
            <a:fillRect/>
          </a:stretch>
        </p:blipFill>
        <p:spPr>
          <a:xfrm rot="5627650">
            <a:off x="4350201" y="2793697"/>
            <a:ext cx="2335416" cy="1542750"/>
          </a:xfrm>
          <a:prstGeom prst="rect">
            <a:avLst/>
          </a:prstGeom>
        </p:spPr>
      </p:pic>
      <p:pic>
        <p:nvPicPr>
          <p:cNvPr id="13" name="Immagine 12" descr="20181104_125701.jpg"/>
          <p:cNvPicPr>
            <a:picLocks noChangeAspect="1"/>
          </p:cNvPicPr>
          <p:nvPr/>
        </p:nvPicPr>
        <p:blipFill>
          <a:blip r:embed="rId12" cstate="print"/>
          <a:srcRect l="5865" r="9783"/>
          <a:stretch>
            <a:fillRect/>
          </a:stretch>
        </p:blipFill>
        <p:spPr>
          <a:xfrm rot="5627650">
            <a:off x="3991202" y="1071055"/>
            <a:ext cx="2313500" cy="1542750"/>
          </a:xfrm>
          <a:prstGeom prst="rect">
            <a:avLst/>
          </a:prstGeom>
        </p:spPr>
      </p:pic>
      <p:pic>
        <p:nvPicPr>
          <p:cNvPr id="14" name="Immagine 13" descr="20181104_125709.jpg"/>
          <p:cNvPicPr>
            <a:picLocks noChangeAspect="1"/>
          </p:cNvPicPr>
          <p:nvPr/>
        </p:nvPicPr>
        <p:blipFill>
          <a:blip r:embed="rId13" cstate="print"/>
          <a:srcRect l="11637" r="30269"/>
          <a:stretch>
            <a:fillRect/>
          </a:stretch>
        </p:blipFill>
        <p:spPr>
          <a:xfrm rot="6602531">
            <a:off x="2275053" y="1820736"/>
            <a:ext cx="1593338" cy="1542750"/>
          </a:xfrm>
          <a:prstGeom prst="rect">
            <a:avLst/>
          </a:prstGeom>
        </p:spPr>
      </p:pic>
      <p:pic>
        <p:nvPicPr>
          <p:cNvPr id="15" name="Immagine 14" descr="20181104_125717_001.jpg"/>
          <p:cNvPicPr>
            <a:picLocks noChangeAspect="1"/>
          </p:cNvPicPr>
          <p:nvPr/>
        </p:nvPicPr>
        <p:blipFill>
          <a:blip r:embed="rId14" cstate="print"/>
          <a:srcRect l="8431" r="16155"/>
          <a:stretch>
            <a:fillRect/>
          </a:stretch>
        </p:blipFill>
        <p:spPr>
          <a:xfrm rot="3064554">
            <a:off x="6581558" y="697736"/>
            <a:ext cx="2068368" cy="1542750"/>
          </a:xfrm>
          <a:prstGeom prst="rect">
            <a:avLst/>
          </a:prstGeom>
        </p:spPr>
      </p:pic>
      <p:pic>
        <p:nvPicPr>
          <p:cNvPr id="16" name="Immagine 15" descr="20181104_125729.jpg"/>
          <p:cNvPicPr>
            <a:picLocks noChangeAspect="1"/>
          </p:cNvPicPr>
          <p:nvPr/>
        </p:nvPicPr>
        <p:blipFill>
          <a:blip r:embed="rId15" cstate="print"/>
          <a:srcRect l="5865" r="17816"/>
          <a:stretch>
            <a:fillRect/>
          </a:stretch>
        </p:blipFill>
        <p:spPr>
          <a:xfrm rot="5627650">
            <a:off x="3316562" y="2905354"/>
            <a:ext cx="2093184" cy="1542750"/>
          </a:xfrm>
          <a:prstGeom prst="rect">
            <a:avLst/>
          </a:prstGeom>
        </p:spPr>
      </p:pic>
      <p:pic>
        <p:nvPicPr>
          <p:cNvPr id="17" name="Immagine 16" descr="20181104_125744.jpg"/>
          <p:cNvPicPr>
            <a:picLocks noChangeAspect="1"/>
          </p:cNvPicPr>
          <p:nvPr/>
        </p:nvPicPr>
        <p:blipFill>
          <a:blip r:embed="rId16" cstate="print"/>
          <a:srcRect r="19749"/>
          <a:stretch>
            <a:fillRect/>
          </a:stretch>
        </p:blipFill>
        <p:spPr>
          <a:xfrm rot="3810709">
            <a:off x="80732" y="1178344"/>
            <a:ext cx="2201025" cy="1542750"/>
          </a:xfrm>
          <a:prstGeom prst="rect">
            <a:avLst/>
          </a:prstGeom>
        </p:spPr>
      </p:pic>
      <p:pic>
        <p:nvPicPr>
          <p:cNvPr id="12" name="Immagine 11" descr="20181104_125655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3710762">
            <a:off x="3214657" y="1160534"/>
            <a:ext cx="2742667" cy="1542750"/>
          </a:xfrm>
          <a:prstGeom prst="rect">
            <a:avLst/>
          </a:prstGeom>
        </p:spPr>
      </p:pic>
      <p:pic>
        <p:nvPicPr>
          <p:cNvPr id="18" name="Immagine 17" descr="20181104_125752.jpg"/>
          <p:cNvPicPr>
            <a:picLocks noChangeAspect="1"/>
          </p:cNvPicPr>
          <p:nvPr/>
        </p:nvPicPr>
        <p:blipFill>
          <a:blip r:embed="rId18" cstate="print"/>
          <a:srcRect l="8485" r="20436"/>
          <a:stretch>
            <a:fillRect/>
          </a:stretch>
        </p:blipFill>
        <p:spPr>
          <a:xfrm rot="5627650">
            <a:off x="5439555" y="2025090"/>
            <a:ext cx="1949484" cy="1542750"/>
          </a:xfrm>
          <a:prstGeom prst="rect">
            <a:avLst/>
          </a:prstGeom>
        </p:spPr>
      </p:pic>
      <p:pic>
        <p:nvPicPr>
          <p:cNvPr id="5" name="Immagine 4" descr="20181104_125617.jpg"/>
          <p:cNvPicPr>
            <a:picLocks noChangeAspect="1"/>
          </p:cNvPicPr>
          <p:nvPr/>
        </p:nvPicPr>
        <p:blipFill>
          <a:blip r:embed="rId19" cstate="print"/>
          <a:srcRect l="4842" r="16219"/>
          <a:stretch>
            <a:fillRect/>
          </a:stretch>
        </p:blipFill>
        <p:spPr>
          <a:xfrm rot="6109171">
            <a:off x="6130999" y="3140742"/>
            <a:ext cx="2165036" cy="1542750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0" cstate="print"/>
          <a:srcRect l="12176" t="59835" r="76756" b="37177"/>
          <a:stretch>
            <a:fillRect/>
          </a:stretch>
        </p:blipFill>
        <p:spPr bwMode="auto">
          <a:xfrm>
            <a:off x="4948435" y="6203639"/>
            <a:ext cx="3591369" cy="51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0" cstate="print"/>
          <a:srcRect l="12176" t="59835" r="81041" b="37365"/>
          <a:stretch>
            <a:fillRect/>
          </a:stretch>
        </p:blipFill>
        <p:spPr bwMode="auto">
          <a:xfrm rot="915358">
            <a:off x="252074" y="4521774"/>
            <a:ext cx="2275880" cy="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0" cstate="print"/>
          <a:srcRect l="12176" t="62427" r="76756" b="34554"/>
          <a:stretch>
            <a:fillRect/>
          </a:stretch>
        </p:blipFill>
        <p:spPr bwMode="auto">
          <a:xfrm rot="1020371">
            <a:off x="6514833" y="4428052"/>
            <a:ext cx="2421443" cy="35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0" cstate="print"/>
          <a:srcRect l="12176" t="65299" r="76756" b="31487"/>
          <a:stretch>
            <a:fillRect/>
          </a:stretch>
        </p:blipFill>
        <p:spPr bwMode="auto">
          <a:xfrm rot="21083190">
            <a:off x="6232428" y="5459525"/>
            <a:ext cx="2655564" cy="410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0" cstate="print"/>
          <a:srcRect l="12176" t="67931" r="76756" b="28660"/>
          <a:stretch>
            <a:fillRect/>
          </a:stretch>
        </p:blipFill>
        <p:spPr bwMode="auto">
          <a:xfrm rot="21125504">
            <a:off x="175192" y="5718082"/>
            <a:ext cx="2692028" cy="44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0" cstate="print"/>
          <a:srcRect l="12176" t="71193" r="76756" b="25627"/>
          <a:stretch>
            <a:fillRect/>
          </a:stretch>
        </p:blipFill>
        <p:spPr bwMode="auto">
          <a:xfrm rot="20573353">
            <a:off x="2112833" y="6060487"/>
            <a:ext cx="329179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06711" y="4294055"/>
            <a:ext cx="4072481" cy="1457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"/>
                            </p:stCondLst>
                            <p:childTnLst>
                              <p:par>
                                <p:cTn id="1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0"/>
                            </p:stCondLst>
                            <p:childTnLst>
                              <p:par>
                                <p:cTn id="1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000"/>
                            </p:stCondLst>
                            <p:childTnLst>
                              <p:par>
                                <p:cTn id="1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 t="23000" r="31560" b="4308"/>
          <a:stretch>
            <a:fillRect/>
          </a:stretch>
        </p:blipFill>
        <p:spPr bwMode="auto">
          <a:xfrm rot="20734509">
            <a:off x="-817546" y="242985"/>
            <a:ext cx="5699887" cy="322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1660" t="23884" r="25840" b="7578"/>
          <a:stretch>
            <a:fillRect/>
          </a:stretch>
        </p:blipFill>
        <p:spPr bwMode="auto">
          <a:xfrm>
            <a:off x="4067944" y="0"/>
            <a:ext cx="657454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l="1660" t="24588" r="935" b="60874"/>
          <a:stretch>
            <a:fillRect/>
          </a:stretch>
        </p:blipFill>
        <p:spPr bwMode="auto">
          <a:xfrm rot="11633619" flipH="1" flipV="1">
            <a:off x="2647072" y="1975389"/>
            <a:ext cx="6704324" cy="977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 l="1660" t="21656" r="3149" b="37001"/>
          <a:stretch>
            <a:fillRect/>
          </a:stretch>
        </p:blipFill>
        <p:spPr bwMode="auto">
          <a:xfrm rot="360195">
            <a:off x="469723" y="2625359"/>
            <a:ext cx="6373091" cy="155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sellaDiTesto 1"/>
          <p:cNvSpPr txBox="1"/>
          <p:nvPr/>
        </p:nvSpPr>
        <p:spPr>
          <a:xfrm>
            <a:off x="1403648" y="1584176"/>
            <a:ext cx="60756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atin typeface="Lucida Calligraphy" pitchFamily="66" charset="0"/>
              </a:rPr>
              <a:t>Per comodità è possibile anche contrassegnare i dati, ovvero raggrupparli in categorie, per avere un quadro più dettagliato</a:t>
            </a:r>
            <a:endParaRPr lang="it-IT" sz="2800" b="1" dirty="0">
              <a:latin typeface="Lucida Calligraphy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806877" y="4497134"/>
            <a:ext cx="5688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chemeClr val="bg1"/>
                </a:solidFill>
                <a:latin typeface="Lucida Calligraphy" pitchFamily="66" charset="0"/>
              </a:rPr>
              <a:t>Se necessario a conclusione di ciò si compie un ulteriore ricerca, più mirata per andare a ottenere quante più informazioni possibili</a:t>
            </a:r>
            <a:endParaRPr lang="it-IT" sz="24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19834" y="1584174"/>
            <a:ext cx="60756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  <a:latin typeface="Lucida Calligraphy" pitchFamily="66" charset="0"/>
              </a:rPr>
              <a:t>Per comodità è possibile anche contrassegnare i dati, ovvero raggrupparli in categorie, per avere un quadro più dettagliato</a:t>
            </a:r>
            <a:endParaRPr lang="it-IT" sz="2800" b="1" dirty="0">
              <a:solidFill>
                <a:schemeClr val="bg1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25731" t="25566" r="10071" b="5896"/>
          <a:stretch>
            <a:fillRect/>
          </a:stretch>
        </p:blipFill>
        <p:spPr bwMode="auto">
          <a:xfrm rot="727042">
            <a:off x="6508137" y="1688747"/>
            <a:ext cx="2798356" cy="159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sellaDiTesto 1"/>
          <p:cNvSpPr txBox="1"/>
          <p:nvPr/>
        </p:nvSpPr>
        <p:spPr>
          <a:xfrm>
            <a:off x="323528" y="1268760"/>
            <a:ext cx="20882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Lucida Calligraphy" pitchFamily="66" charset="0"/>
              </a:rPr>
              <a:t>Dopo aver individuato il target degli invitati si procede con la preparazione degli inviti.</a:t>
            </a:r>
          </a:p>
          <a:p>
            <a:r>
              <a:rPr lang="it-IT" dirty="0" smtClean="0">
                <a:solidFill>
                  <a:schemeClr val="bg1"/>
                </a:solidFill>
                <a:latin typeface="Lucida Calligraphy" pitchFamily="66" charset="0"/>
              </a:rPr>
              <a:t>A seconda del destinatario vengono redatte diverse tipologie di invito, con una  forma differente in base ad esso.</a:t>
            </a:r>
          </a:p>
          <a:p>
            <a:endParaRPr lang="it-IT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139952" y="260648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Lucida Calligraphy" pitchFamily="66" charset="0"/>
              </a:rPr>
              <a:t>INVITO SOCIAL</a:t>
            </a:r>
            <a:r>
              <a:rPr lang="it-IT" dirty="0" smtClean="0">
                <a:solidFill>
                  <a:schemeClr val="bg1"/>
                </a:solidFill>
                <a:latin typeface="Lucida Calligraphy" pitchFamily="66" charset="0"/>
              </a:rPr>
              <a:t>: uso della comunicazione dei mezzi social per trasmettere il messaggio al maggior numero di persone</a:t>
            </a:r>
            <a:endParaRPr lang="it-IT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53345" y="588129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>
                <a:solidFill>
                  <a:schemeClr val="bg1"/>
                </a:solidFill>
                <a:latin typeface="Castellar" pitchFamily="18" charset="0"/>
              </a:rPr>
              <a:t>Un breve accenno </a:t>
            </a:r>
            <a:r>
              <a:rPr lang="it-IT" b="1" i="1" dirty="0" smtClean="0">
                <a:solidFill>
                  <a:schemeClr val="bg1"/>
                </a:solidFill>
                <a:latin typeface="Castellar" pitchFamily="18" charset="0"/>
              </a:rPr>
              <a:t>…</a:t>
            </a:r>
            <a:endParaRPr lang="it-IT" b="1" i="1" dirty="0">
              <a:solidFill>
                <a:schemeClr val="bg1"/>
              </a:solidFill>
              <a:latin typeface="Castellar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 l="28416" t="31308" r="29523" b="20923"/>
          <a:stretch>
            <a:fillRect/>
          </a:stretch>
        </p:blipFill>
        <p:spPr bwMode="auto">
          <a:xfrm rot="711140">
            <a:off x="3416078" y="3403027"/>
            <a:ext cx="2722889" cy="164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 rot="972094">
            <a:off x="6150561" y="4588489"/>
            <a:ext cx="2843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Lucida Calligraphy" pitchFamily="66" charset="0"/>
              </a:rPr>
              <a:t>INVITO</a:t>
            </a:r>
            <a:r>
              <a:rPr lang="it-IT" dirty="0" smtClean="0">
                <a:latin typeface="Lucida Calligraphy" pitchFamily="66" charset="0"/>
              </a:rPr>
              <a:t> </a:t>
            </a:r>
            <a:r>
              <a:rPr lang="it-IT" dirty="0" smtClean="0">
                <a:solidFill>
                  <a:schemeClr val="bg1"/>
                </a:solidFill>
                <a:latin typeface="Lucida Calligraphy" pitchFamily="66" charset="0"/>
              </a:rPr>
              <a:t>GENERALE: il mittente è rappresentato da realtà collettive</a:t>
            </a: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 rot="21261336">
            <a:off x="2223670" y="1753796"/>
            <a:ext cx="396535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700" b="1" dirty="0" smtClean="0">
                <a:solidFill>
                  <a:schemeClr val="bg1"/>
                </a:solidFill>
                <a:latin typeface="Lucida Calligraphy" pitchFamily="66" charset="0"/>
              </a:rPr>
              <a:t>INVITO FORMALE</a:t>
            </a:r>
            <a:r>
              <a:rPr lang="it-IT" sz="1700" dirty="0" smtClean="0">
                <a:solidFill>
                  <a:schemeClr val="bg1"/>
                </a:solidFill>
                <a:latin typeface="Lucida Calligraphy" pitchFamily="66" charset="0"/>
              </a:rPr>
              <a:t>: linguaggio molto professionale, diretto specificatamente ai soggetti che si desiderano avere personalmente all’evento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 l="11813" t="42731" r="16794" b="19885"/>
          <a:stretch>
            <a:fillRect/>
          </a:stretch>
        </p:blipFill>
        <p:spPr bwMode="auto">
          <a:xfrm rot="441148">
            <a:off x="4690758" y="5695110"/>
            <a:ext cx="3401175" cy="94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1"/>
      <p:bldP spid="11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30158" t="25566" r="12838" b="14204"/>
          <a:stretch>
            <a:fillRect/>
          </a:stretch>
        </p:blipFill>
        <p:spPr bwMode="auto">
          <a:xfrm rot="596716">
            <a:off x="5390372" y="4721528"/>
            <a:ext cx="3463302" cy="195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magine 9" descr="20180529_165730.jpg"/>
          <p:cNvPicPr>
            <a:picLocks noChangeAspect="1"/>
          </p:cNvPicPr>
          <p:nvPr/>
        </p:nvPicPr>
        <p:blipFill>
          <a:blip r:embed="rId5" cstate="print"/>
          <a:srcRect l="5953" t="10583" r="14127" b="15339"/>
          <a:stretch>
            <a:fillRect/>
          </a:stretch>
        </p:blipFill>
        <p:spPr>
          <a:xfrm rot="10095744">
            <a:off x="-481675" y="4959079"/>
            <a:ext cx="3074443" cy="1602963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179512" y="18864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>
                <a:solidFill>
                  <a:schemeClr val="bg1"/>
                </a:solidFill>
                <a:latin typeface="Castellar" pitchFamily="18" charset="0"/>
              </a:rPr>
              <a:t>Pubblicizzazione </a:t>
            </a:r>
            <a:r>
              <a:rPr lang="it-IT" b="1" i="1" dirty="0" smtClean="0">
                <a:solidFill>
                  <a:schemeClr val="bg1"/>
                </a:solidFill>
                <a:latin typeface="Castellar" pitchFamily="18" charset="0"/>
              </a:rPr>
              <a:t>…</a:t>
            </a:r>
            <a:r>
              <a:rPr lang="it-IT" i="1" dirty="0" smtClean="0">
                <a:solidFill>
                  <a:schemeClr val="bg1"/>
                </a:solidFill>
                <a:latin typeface="Castellar" pitchFamily="18" charset="0"/>
              </a:rPr>
              <a:t> </a:t>
            </a:r>
            <a:endParaRPr lang="it-IT" i="1" dirty="0">
              <a:solidFill>
                <a:schemeClr val="bg1"/>
              </a:solidFill>
              <a:latin typeface="Castellar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95536" y="2204864"/>
            <a:ext cx="38884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chemeClr val="bg1"/>
                </a:solidFill>
                <a:latin typeface="Lucida Calligraphy" pitchFamily="66" charset="0"/>
              </a:rPr>
              <a:t>Brochure: </a:t>
            </a:r>
            <a:r>
              <a:rPr lang="it-IT" sz="2000" dirty="0" smtClean="0">
                <a:solidFill>
                  <a:schemeClr val="bg1"/>
                </a:solidFill>
                <a:latin typeface="Lucida Calligraphy" pitchFamily="66" charset="0"/>
              </a:rPr>
              <a:t>in essa vengono inserite tutte le informazioni relative al progetto e all’evento pubblicizzato. Fornisce dei riferimenti (numeri-indirizzi) al quale rivolgersi per ottenere maggiori informazioni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499992" y="2276872"/>
            <a:ext cx="41044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chemeClr val="bg1"/>
                </a:solidFill>
                <a:latin typeface="Lucida Calligraphy" pitchFamily="66" charset="0"/>
              </a:rPr>
              <a:t>Locandina:</a:t>
            </a:r>
            <a:r>
              <a:rPr lang="it-IT" sz="2000" dirty="0" smtClean="0">
                <a:solidFill>
                  <a:schemeClr val="bg1"/>
                </a:solidFill>
                <a:latin typeface="Lucida Calligraphy" pitchFamily="66" charset="0"/>
              </a:rPr>
              <a:t> riprende il contenuto della brochure, è contratta e diretta nell’esprimere il messaggio. Non fornisce tutti i dettagli, in quanto rimanda alla brochure</a:t>
            </a:r>
            <a:endParaRPr lang="it-IT" sz="20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692696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  <a:latin typeface="Lucida Calligraphy" pitchFamily="66" charset="0"/>
              </a:rPr>
              <a:t>Per tutti i soggetti che non sono stati contattati individualmente si provvede alla publicizzazione attraverso mezzi più generali, parliamo della brochure e della locandina</a:t>
            </a:r>
            <a:endParaRPr lang="it-IT" sz="20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pic>
        <p:nvPicPr>
          <p:cNvPr id="11" name="Immagine 10" descr="20180529_165734.jpg"/>
          <p:cNvPicPr>
            <a:picLocks noChangeAspect="1"/>
          </p:cNvPicPr>
          <p:nvPr/>
        </p:nvPicPr>
        <p:blipFill>
          <a:blip r:embed="rId6" cstate="print"/>
          <a:srcRect l="7317" t="10363" r="9345" b="7622"/>
          <a:stretch>
            <a:fillRect/>
          </a:stretch>
        </p:blipFill>
        <p:spPr>
          <a:xfrm rot="945956">
            <a:off x="2050132" y="5329983"/>
            <a:ext cx="2525531" cy="13980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67544" y="33265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Castellar" pitchFamily="18" charset="0"/>
              </a:rPr>
              <a:t>Redemption - post evento</a:t>
            </a:r>
            <a:endParaRPr lang="it-IT" dirty="0">
              <a:solidFill>
                <a:schemeClr val="bg1"/>
              </a:solidFill>
              <a:latin typeface="Castellar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90872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  <a:latin typeface="Lucida Calligraphy" pitchFamily="66" charset="0"/>
              </a:rPr>
              <a:t>A seguito del verificarsi dell’evento organizzato segue un lavoro di analisi, di utilizzo interno, necessaria per avere una visione generale, un feedback, di ciò che è andato bene e di ciò che va migliorato, o anche per conoscere il campo migliore in cui applicare il determinato servizio pubblicizzato.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979712" y="3356992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>
                <a:solidFill>
                  <a:schemeClr val="bg1"/>
                </a:solidFill>
                <a:latin typeface="Lucida Calligraphy" pitchFamily="66" charset="0"/>
              </a:rPr>
              <a:t>Questionario di gradimento:</a:t>
            </a:r>
            <a:endParaRPr lang="it-IT" sz="2400" i="1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483768" y="4005064"/>
            <a:ext cx="41044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  <a:latin typeface="Lucida Calligraphy" pitchFamily="66" charset="0"/>
              </a:rPr>
              <a:t>Per condurre un analisi critica dei dati è necessario ottenerli, ciò tramite un questionario, dove vengono poste delle domande ai partecipanti sulle loro generalità e sul gradimento dell’evento e del servizio</a:t>
            </a:r>
            <a:endParaRPr lang="it-IT" sz="20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pic>
        <p:nvPicPr>
          <p:cNvPr id="10" name="Immagine 9" descr="20181104_141857.jpg"/>
          <p:cNvPicPr>
            <a:picLocks noChangeAspect="1"/>
          </p:cNvPicPr>
          <p:nvPr/>
        </p:nvPicPr>
        <p:blipFill>
          <a:blip r:embed="rId3" cstate="print"/>
          <a:srcRect l="16345" r="33660" b="3199"/>
          <a:stretch>
            <a:fillRect/>
          </a:stretch>
        </p:blipFill>
        <p:spPr>
          <a:xfrm rot="6070555">
            <a:off x="6884910" y="4062537"/>
            <a:ext cx="2311993" cy="2518046"/>
          </a:xfrm>
          <a:prstGeom prst="rect">
            <a:avLst/>
          </a:prstGeom>
        </p:spPr>
      </p:pic>
      <p:pic>
        <p:nvPicPr>
          <p:cNvPr id="13" name="Immagine 12" descr="20181104_141853.jpg"/>
          <p:cNvPicPr>
            <a:picLocks noChangeAspect="1"/>
          </p:cNvPicPr>
          <p:nvPr/>
        </p:nvPicPr>
        <p:blipFill>
          <a:blip r:embed="rId4" cstate="print"/>
          <a:srcRect l="9985" r="16536"/>
          <a:stretch>
            <a:fillRect/>
          </a:stretch>
        </p:blipFill>
        <p:spPr>
          <a:xfrm rot="5127345">
            <a:off x="-423938" y="4009803"/>
            <a:ext cx="3088003" cy="236395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115616" y="2787847"/>
            <a:ext cx="7108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bg1"/>
                </a:solidFill>
                <a:latin typeface="Lucida Calligraphy" pitchFamily="66" charset="0"/>
              </a:rPr>
              <a:t>Tutto ciò rientra nella comunicazione gestionale.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115616" y="54868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1" dirty="0" smtClean="0">
                <a:solidFill>
                  <a:schemeClr val="bg1"/>
                </a:solidFill>
                <a:latin typeface="Lucida Calligraphy" pitchFamily="66" charset="0"/>
              </a:rPr>
              <a:t>Previsioni dei dati:</a:t>
            </a:r>
            <a:endParaRPr lang="it-IT" sz="2400" i="1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28585" y="5194605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1" dirty="0" smtClean="0">
                <a:solidFill>
                  <a:schemeClr val="bg1"/>
                </a:solidFill>
                <a:latin typeface="Lucida Calligraphy" pitchFamily="66" charset="0"/>
              </a:rPr>
              <a:t>Analisi dei dati:</a:t>
            </a:r>
            <a:endParaRPr lang="it-IT" sz="2400" i="1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779912" y="1916832"/>
            <a:ext cx="50760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900" dirty="0" smtClean="0">
                <a:solidFill>
                  <a:schemeClr val="bg1"/>
                </a:solidFill>
                <a:latin typeface="Lucida Calligraphy" pitchFamily="66" charset="0"/>
              </a:rPr>
              <a:t>In attesa della raccolta dei dati è possibile fare una previsione dei risultati, basata sulle conoscenze a disposizione e alle aspettative</a:t>
            </a:r>
            <a:endParaRPr lang="it-IT" sz="1900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83568" y="5733256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Lucida Calligraphy" pitchFamily="66" charset="0"/>
              </a:rPr>
              <a:t>Infine si procede alla raccolta e tabulazione dei dati, a cui </a:t>
            </a:r>
            <a:r>
              <a:rPr lang="it-IT" dirty="0" smtClean="0">
                <a:solidFill>
                  <a:schemeClr val="bg1"/>
                </a:solidFill>
                <a:latin typeface="Lucida Calligraphy" pitchFamily="66" charset="0"/>
              </a:rPr>
              <a:t>consegue </a:t>
            </a:r>
            <a:r>
              <a:rPr lang="it-IT" dirty="0" smtClean="0">
                <a:solidFill>
                  <a:schemeClr val="bg1"/>
                </a:solidFill>
                <a:latin typeface="Lucida Calligraphy" pitchFamily="66" charset="0"/>
              </a:rPr>
              <a:t>una lettura critica</a:t>
            </a:r>
            <a:endParaRPr lang="it-IT" dirty="0">
              <a:solidFill>
                <a:schemeClr val="bg1"/>
              </a:solidFill>
              <a:latin typeface="Lucida Calligraphy" pitchFamily="66" charset="0"/>
            </a:endParaRPr>
          </a:p>
        </p:txBody>
      </p:sp>
      <p:pic>
        <p:nvPicPr>
          <p:cNvPr id="9" name="Immagine 8" descr="20181104_142649.jpg"/>
          <p:cNvPicPr>
            <a:picLocks noChangeAspect="1"/>
          </p:cNvPicPr>
          <p:nvPr/>
        </p:nvPicPr>
        <p:blipFill>
          <a:blip r:embed="rId4" cstate="print"/>
          <a:srcRect l="7759" r="16681"/>
          <a:stretch>
            <a:fillRect/>
          </a:stretch>
        </p:blipFill>
        <p:spPr>
          <a:xfrm rot="4737362">
            <a:off x="6310771" y="299830"/>
            <a:ext cx="1579526" cy="1175865"/>
          </a:xfrm>
          <a:prstGeom prst="rect">
            <a:avLst/>
          </a:prstGeom>
        </p:spPr>
      </p:pic>
      <p:pic>
        <p:nvPicPr>
          <p:cNvPr id="10" name="Immagine 9" descr="20181104_142654.jpg"/>
          <p:cNvPicPr>
            <a:picLocks noChangeAspect="1"/>
          </p:cNvPicPr>
          <p:nvPr/>
        </p:nvPicPr>
        <p:blipFill>
          <a:blip r:embed="rId5" cstate="print"/>
          <a:srcRect l="14642" t="5244" r="13313" b="5702"/>
          <a:stretch>
            <a:fillRect/>
          </a:stretch>
        </p:blipFill>
        <p:spPr>
          <a:xfrm rot="5400000">
            <a:off x="5152782" y="438914"/>
            <a:ext cx="1534132" cy="1066673"/>
          </a:xfrm>
          <a:prstGeom prst="rect">
            <a:avLst/>
          </a:prstGeom>
        </p:spPr>
      </p:pic>
      <p:pic>
        <p:nvPicPr>
          <p:cNvPr id="11" name="Immagine 10" descr="20181104_142659.jpg"/>
          <p:cNvPicPr>
            <a:picLocks noChangeAspect="1"/>
          </p:cNvPicPr>
          <p:nvPr/>
        </p:nvPicPr>
        <p:blipFill>
          <a:blip r:embed="rId6" cstate="print"/>
          <a:srcRect l="9224" t="2380" r="15216" b="5443"/>
          <a:stretch>
            <a:fillRect/>
          </a:stretch>
        </p:blipFill>
        <p:spPr>
          <a:xfrm rot="5400000">
            <a:off x="415391" y="3550995"/>
            <a:ext cx="1990507" cy="1365907"/>
          </a:xfrm>
          <a:prstGeom prst="rect">
            <a:avLst/>
          </a:prstGeom>
        </p:spPr>
      </p:pic>
      <p:pic>
        <p:nvPicPr>
          <p:cNvPr id="12" name="Immagine 11" descr="20181104_142704.jpg"/>
          <p:cNvPicPr>
            <a:picLocks noChangeAspect="1"/>
          </p:cNvPicPr>
          <p:nvPr/>
        </p:nvPicPr>
        <p:blipFill>
          <a:blip r:embed="rId7" cstate="print"/>
          <a:srcRect l="7321" r="13605"/>
          <a:stretch>
            <a:fillRect/>
          </a:stretch>
        </p:blipFill>
        <p:spPr>
          <a:xfrm rot="5400000">
            <a:off x="1787598" y="2870683"/>
            <a:ext cx="2083088" cy="1481817"/>
          </a:xfrm>
          <a:prstGeom prst="rect">
            <a:avLst/>
          </a:prstGeom>
        </p:spPr>
      </p:pic>
      <p:pic>
        <p:nvPicPr>
          <p:cNvPr id="13" name="Immagine 12" descr="20181104_142713.jpg"/>
          <p:cNvPicPr>
            <a:picLocks noChangeAspect="1"/>
          </p:cNvPicPr>
          <p:nvPr/>
        </p:nvPicPr>
        <p:blipFill>
          <a:blip r:embed="rId8" cstate="print"/>
          <a:srcRect l="12446" t="2899" r="13751" b="3384"/>
          <a:stretch>
            <a:fillRect/>
          </a:stretch>
        </p:blipFill>
        <p:spPr>
          <a:xfrm rot="5400000">
            <a:off x="894674" y="1690522"/>
            <a:ext cx="1944216" cy="1388725"/>
          </a:xfrm>
          <a:prstGeom prst="rect">
            <a:avLst/>
          </a:prstGeom>
        </p:spPr>
      </p:pic>
      <p:pic>
        <p:nvPicPr>
          <p:cNvPr id="14" name="Immagine 13" descr="20181104_142722.jpg"/>
          <p:cNvPicPr>
            <a:picLocks noChangeAspect="1"/>
          </p:cNvPicPr>
          <p:nvPr/>
        </p:nvPicPr>
        <p:blipFill>
          <a:blip r:embed="rId9" cstate="print"/>
          <a:srcRect l="12300" r="13897"/>
          <a:stretch>
            <a:fillRect/>
          </a:stretch>
        </p:blipFill>
        <p:spPr>
          <a:xfrm rot="5400000">
            <a:off x="-231199" y="2076023"/>
            <a:ext cx="1944215" cy="1481817"/>
          </a:xfrm>
          <a:prstGeom prst="rect">
            <a:avLst/>
          </a:prstGeom>
        </p:spPr>
      </p:pic>
      <p:graphicFrame>
        <p:nvGraphicFramePr>
          <p:cNvPr id="16" name="Oggetto 1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224568"/>
              </p:ext>
            </p:extLst>
          </p:nvPr>
        </p:nvGraphicFramePr>
        <p:xfrm>
          <a:off x="3923928" y="3241947"/>
          <a:ext cx="2637329" cy="1483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Presentazione" r:id="rId10" imgW="6094572" imgH="3427437" progId="PowerPoint.Show.12">
                  <p:embed/>
                </p:oleObj>
              </mc:Choice>
              <mc:Fallback>
                <p:oleObj name="Presentazione" r:id="rId10" imgW="6094572" imgH="3427437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3241947"/>
                        <a:ext cx="2637329" cy="14831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079" y="1447743"/>
            <a:ext cx="2913563" cy="286257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9"/>
          <a:stretch/>
        </p:blipFill>
        <p:spPr>
          <a:xfrm>
            <a:off x="4570078" y="3706453"/>
            <a:ext cx="2913563" cy="262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0"/>
          <a:stretch/>
        </p:blipFill>
        <p:spPr>
          <a:xfrm rot="16200000">
            <a:off x="5326982" y="2183732"/>
            <a:ext cx="5143500" cy="24905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670181" y="741707"/>
            <a:ext cx="7886700" cy="6223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it-IT" sz="3300" dirty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PARTECIPANTI</a:t>
            </a:r>
            <a:endParaRPr lang="it-IT" sz="3300" dirty="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graphicFrame>
        <p:nvGraphicFramePr>
          <p:cNvPr id="4" name="Segnaposto contenut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000169"/>
              </p:ext>
            </p:extLst>
          </p:nvPr>
        </p:nvGraphicFramePr>
        <p:xfrm>
          <a:off x="0" y="3222617"/>
          <a:ext cx="5787189" cy="2547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673769" y="1978905"/>
            <a:ext cx="76821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dirty="0">
                <a:solidFill>
                  <a:prstClr val="black"/>
                </a:solidFill>
                <a:latin typeface="Bell MT" panose="02020503060305020303" pitchFamily="18" charset="0"/>
              </a:rPr>
              <a:t>I soggetti invitati a partecipare all’evento </a:t>
            </a:r>
            <a:r>
              <a:rPr lang="it-IT" dirty="0" err="1">
                <a:solidFill>
                  <a:prstClr val="black"/>
                </a:solidFill>
                <a:latin typeface="Bell MT" panose="02020503060305020303" pitchFamily="18" charset="0"/>
              </a:rPr>
              <a:t>CasaSla</a:t>
            </a:r>
            <a:r>
              <a:rPr lang="it-IT" dirty="0">
                <a:solidFill>
                  <a:prstClr val="black"/>
                </a:solidFill>
                <a:latin typeface="Bell MT" panose="02020503060305020303" pitchFamily="18" charset="0"/>
              </a:rPr>
              <a:t> sono stati complessivamente 161 (100%), sono state contate 85 persone partecipanti(53%).</a:t>
            </a:r>
          </a:p>
          <a:p>
            <a:pPr algn="ctr" defTabSz="685800"/>
            <a:r>
              <a:rPr lang="it-IT" dirty="0">
                <a:solidFill>
                  <a:prstClr val="black"/>
                </a:solidFill>
                <a:latin typeface="Bell MT" panose="02020503060305020303" pitchFamily="18" charset="0"/>
              </a:rPr>
              <a:t>Circa ½  degli invitati ha partecipato. Questi dati sono stati presi in considerazione per verificare il grado d’interesse generale suscitato dall’evento.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793475" y="3446913"/>
            <a:ext cx="1443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itchFamily="18" charset="0"/>
              </a:rPr>
              <a:t>Tra le cause della ridotta partecipazione possono essere inserite il breve preavviso e le realtà prese in considerazione. </a:t>
            </a:r>
            <a:endParaRPr lang="it-IT" sz="1500" dirty="0">
              <a:solidFill>
                <a:prstClr val="black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7302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0"/>
          <a:stretch/>
        </p:blipFill>
        <p:spPr>
          <a:xfrm rot="5400000">
            <a:off x="-1326482" y="2183732"/>
            <a:ext cx="5143500" cy="2490537"/>
          </a:xfrm>
          <a:prstGeom prst="rect">
            <a:avLst/>
          </a:prstGeom>
        </p:spPr>
      </p:pic>
      <p:graphicFrame>
        <p:nvGraphicFramePr>
          <p:cNvPr id="3" name="Segnaposto contenut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9923147"/>
              </p:ext>
            </p:extLst>
          </p:nvPr>
        </p:nvGraphicFramePr>
        <p:xfrm>
          <a:off x="5938405" y="888423"/>
          <a:ext cx="3096491" cy="2296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1696999" y="1038072"/>
            <a:ext cx="472786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Tra i partecipanti all’evento si sono contate 25 donne (29%) e 60 uomini (71%). </a:t>
            </a:r>
          </a:p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La partecipazione degli uomini supera quella delle donne di circa 2/3, portando all’individuazione di un forte squilibrio tra i sessi.</a:t>
            </a:r>
          </a:p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I dati presi in considerazione fungono per scoprire quale realtà (maschile o femminile) risulta più coinvolta e sensibile verso problematiche della malattia sollecitate dal progetto.</a:t>
            </a:r>
            <a:endParaRPr lang="it-IT" sz="150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graphicFrame>
        <p:nvGraphicFramePr>
          <p:cNvPr id="5" name="Grafico 4"/>
          <p:cNvGraphicFramePr/>
          <p:nvPr>
            <p:extLst>
              <p:ext uri="{D42A27DB-BD31-4B8C-83A1-F6EECF244321}">
                <p14:modId xmlns:p14="http://schemas.microsoft.com/office/powerpoint/2010/main" val="970040787"/>
              </p:ext>
            </p:extLst>
          </p:nvPr>
        </p:nvGraphicFramePr>
        <p:xfrm>
          <a:off x="1619671" y="3173206"/>
          <a:ext cx="4040945" cy="1555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3392105002"/>
              </p:ext>
            </p:extLst>
          </p:nvPr>
        </p:nvGraphicFramePr>
        <p:xfrm>
          <a:off x="5077527" y="3184814"/>
          <a:ext cx="3670937" cy="1606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1663805" y="4679411"/>
            <a:ext cx="39968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Circa ½ degli uomini invitati si sono presentati</a:t>
            </a:r>
            <a:endParaRPr lang="it-IT" sz="135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462536" y="4687562"/>
            <a:ext cx="397691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Circa 5/8 delle donne invitate si sono presentate</a:t>
            </a:r>
            <a:endParaRPr lang="it-IT" sz="135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902255" y="5239003"/>
            <a:ext cx="724174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In proporzione le donne si sono mostrate più interessate a partecipare al progetto.</a:t>
            </a:r>
          </a:p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In questo le donne si mostrano più attive per la promozione e il sostegno di attività solidali.</a:t>
            </a:r>
            <a:endParaRPr lang="it-IT" sz="150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3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565484" y="1550562"/>
            <a:ext cx="825366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La fascia di età più frequente è quella di 45-55 anni (44%), alla quale segue l’intervallo di 55-65 anni (30%). </a:t>
            </a:r>
          </a:p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Tra le meno ripetute si trovano la fascia di 35-45 (15%), dei 25-35 (6%) e quella classificata come altro, che comprende la specificazione dell’età dei soggetti non rientranti nelle categorie proposte.</a:t>
            </a:r>
          </a:p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L’analisi di questi dati serve a individuare quale fetta di popolazione è più coinvolta in materia di SLA.</a:t>
            </a:r>
          </a:p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La fascia giovanile conta un numero minore in quanto la realtà della malattia più spesso si presenta in età più avanzata. </a:t>
            </a:r>
            <a:endParaRPr lang="it-IT" sz="150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719136" y="500275"/>
            <a:ext cx="389823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2550" b="1" dirty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ETÀ DEI PARTECIPANTI</a:t>
            </a:r>
            <a:endParaRPr lang="it-IT" sz="2550" b="1" dirty="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Segnaposto contenut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3442201"/>
              </p:ext>
            </p:extLst>
          </p:nvPr>
        </p:nvGraphicFramePr>
        <p:xfrm>
          <a:off x="745957" y="2867912"/>
          <a:ext cx="3946359" cy="206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ico 8"/>
          <p:cNvGraphicFramePr/>
          <p:nvPr>
            <p:extLst/>
          </p:nvPr>
        </p:nvGraphicFramePr>
        <p:xfrm>
          <a:off x="4836696" y="2961851"/>
          <a:ext cx="4307304" cy="1877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5659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0"/>
          <a:stretch/>
        </p:blipFill>
        <p:spPr>
          <a:xfrm rot="16200000">
            <a:off x="5326982" y="2183732"/>
            <a:ext cx="5143500" cy="2490537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35" name="Segnaposto contenuto 34"/>
          <p:cNvGraphicFramePr>
            <a:graphicFrameLocks noGrp="1"/>
          </p:cNvGraphicFramePr>
          <p:nvPr>
            <p:ph idx="1"/>
            <p:extLst/>
          </p:nvPr>
        </p:nvGraphicFramePr>
        <p:xfrm>
          <a:off x="419738" y="1591278"/>
          <a:ext cx="2395105" cy="178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8" name="Grafico 37"/>
          <p:cNvGraphicFramePr/>
          <p:nvPr>
            <p:extLst/>
          </p:nvPr>
        </p:nvGraphicFramePr>
        <p:xfrm>
          <a:off x="2466474" y="3477071"/>
          <a:ext cx="5364990" cy="2600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2814843" y="1745828"/>
            <a:ext cx="46239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Proseguendo in un’indagine generale sulla provenienza dei soggetti, i dati riportati mostrano come la maggioranza dei partecipanti provenisse dalla regione Lombardia(luogo dove si è tenuto l’evento), per un totale di 80 persone su 85 (95%).</a:t>
            </a:r>
          </a:p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Le rimanenti provengono da altre differenti regioni.</a:t>
            </a:r>
          </a:p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I dati riportati hanno lo scopo  di evidenziare l’ambiente e il perimetro entro il quale il progetto </a:t>
            </a:r>
            <a:r>
              <a:rPr lang="it-IT" sz="1350" dirty="0" err="1">
                <a:solidFill>
                  <a:prstClr val="black"/>
                </a:solidFill>
                <a:latin typeface="Bell MT" panose="02020503060305020303" pitchFamily="18" charset="0"/>
              </a:rPr>
              <a:t>CasaSla</a:t>
            </a:r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 può essere adoperato, risultando gradito ed efficace.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19737" y="3704177"/>
            <a:ext cx="204673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Nello specifico la percentuale più elevata di partecipanti in Lombardia si è avuta da Milano con il 50% (40 persone).</a:t>
            </a:r>
          </a:p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Con la percentuale minore, 1% si trovano Mantova, Gallarate e Lainate (totale dei partecipanti di 1 persona)</a:t>
            </a:r>
            <a:endParaRPr lang="it-IT" sz="135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473440" y="526060"/>
            <a:ext cx="63286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PROVENIENZA DEI PARTECIPANTI</a:t>
            </a:r>
            <a:endParaRPr lang="it-IT" sz="27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89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166887" y="2722174"/>
            <a:ext cx="16243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Per quanto riguarda i soggetti provenienti da fuori della Lombardia ritroviamo le regioni: Lazio,Veneto,Trentino,Sardegna e Liguria delle quali provenivano 1 soggetto da ognuna</a:t>
            </a:r>
            <a:endParaRPr lang="it-IT" sz="150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graphicFrame>
        <p:nvGraphicFramePr>
          <p:cNvPr id="24" name="Grafico 23"/>
          <p:cNvGraphicFramePr/>
          <p:nvPr>
            <p:extLst>
              <p:ext uri="{D42A27DB-BD31-4B8C-83A1-F6EECF244321}">
                <p14:modId xmlns:p14="http://schemas.microsoft.com/office/powerpoint/2010/main" val="1770750010"/>
              </p:ext>
            </p:extLst>
          </p:nvPr>
        </p:nvGraphicFramePr>
        <p:xfrm>
          <a:off x="5462067" y="3389171"/>
          <a:ext cx="3301952" cy="2441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CasellaDiTesto 24"/>
          <p:cNvSpPr txBox="1"/>
          <p:nvPr/>
        </p:nvSpPr>
        <p:spPr>
          <a:xfrm>
            <a:off x="5525751" y="2391998"/>
            <a:ext cx="361824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anose="02020503060305020303" pitchFamily="18" charset="0"/>
              </a:rPr>
              <a:t>Dai dati si può notare come si sono presentati pochi soggetti di provenienza al di fuori della Lombardia, causa la lontananza; infatti questo evento è stato pensato per coinvolgere, come primo passo, la realtà più vicina alla sede, ovvero la Lombardia</a:t>
            </a:r>
            <a:endParaRPr lang="it-IT" sz="135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48050" b="-1"/>
          <a:stretch/>
        </p:blipFill>
        <p:spPr>
          <a:xfrm rot="10800000">
            <a:off x="-4" y="857249"/>
            <a:ext cx="9144003" cy="150394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7" r="11017"/>
          <a:stretch/>
        </p:blipFill>
        <p:spPr>
          <a:xfrm>
            <a:off x="1887511" y="2580827"/>
            <a:ext cx="3308684" cy="3054361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H="1">
            <a:off x="5313661" y="2457450"/>
            <a:ext cx="9454" cy="3373219"/>
          </a:xfrm>
          <a:prstGeom prst="line">
            <a:avLst/>
          </a:prstGeom>
          <a:ln w="38100">
            <a:gradFill flip="none" rotWithShape="1">
              <a:gsLst>
                <a:gs pos="1000">
                  <a:srgbClr val="DF99A0"/>
                </a:gs>
                <a:gs pos="0">
                  <a:srgbClr val="FBC5CB"/>
                </a:gs>
                <a:gs pos="100000">
                  <a:srgbClr val="80020E"/>
                </a:gs>
              </a:gsLst>
              <a:path path="circle">
                <a:fillToRect l="50000" t="50000" r="50000" b="50000"/>
              </a:path>
              <a:tileRect/>
            </a:gradFill>
            <a:headEnd type="diamond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1637732" y="2310737"/>
            <a:ext cx="9007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1500" b="1" dirty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ALTRO:</a:t>
            </a:r>
            <a:endParaRPr lang="it-IT" sz="1500" b="1" dirty="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0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52260" y="857250"/>
            <a:ext cx="2491740" cy="5143500"/>
          </a:xfrm>
          <a:prstGeom prst="rect">
            <a:avLst/>
          </a:prstGeom>
        </p:spPr>
      </p:pic>
      <p:graphicFrame>
        <p:nvGraphicFramePr>
          <p:cNvPr id="4" name="Grafico 3"/>
          <p:cNvGraphicFramePr/>
          <p:nvPr>
            <p:extLst/>
          </p:nvPr>
        </p:nvGraphicFramePr>
        <p:xfrm>
          <a:off x="256097" y="982524"/>
          <a:ext cx="4042610" cy="3005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ico 4"/>
          <p:cNvGraphicFramePr/>
          <p:nvPr>
            <p:extLst/>
          </p:nvPr>
        </p:nvGraphicFramePr>
        <p:xfrm>
          <a:off x="129065" y="4313073"/>
          <a:ext cx="4184691" cy="168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4369748" y="1680566"/>
            <a:ext cx="2825137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650" dirty="0">
                <a:solidFill>
                  <a:prstClr val="black"/>
                </a:solidFill>
                <a:latin typeface="Bell MT" panose="02020503060305020303" pitchFamily="18" charset="0"/>
              </a:rPr>
              <a:t>Osservando i campi riempiti riguardanti la professione, si note che la maggioranza dei partecipanti all’ evento si compone dei medici più svariati, per un totale di 35 (41%). Ad essa seguono i rappresentanti di associazioni e fondazioni.</a:t>
            </a:r>
          </a:p>
          <a:p>
            <a:pPr algn="ctr" defTabSz="685800"/>
            <a:r>
              <a:rPr lang="it-IT" sz="1650" dirty="0">
                <a:solidFill>
                  <a:prstClr val="black"/>
                </a:solidFill>
                <a:latin typeface="Bell MT" panose="02020503060305020303" pitchFamily="18" charset="0"/>
              </a:rPr>
              <a:t>I dati riportati sono utili per individuare il target dei soggetti interessanti all’evento e dei soggetti idonei coinvolti, in qualsiasi modo, con la malattia.</a:t>
            </a:r>
            <a:endParaRPr lang="it-IT" sz="165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771664" y="1016140"/>
            <a:ext cx="23341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Professione</a:t>
            </a:r>
            <a:endParaRPr lang="it-IT" sz="3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832211" y="4183892"/>
            <a:ext cx="8495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1350" b="1" dirty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ALTRO:</a:t>
            </a:r>
            <a:endParaRPr lang="it-IT" sz="1350" b="1" dirty="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92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48050" b="-1"/>
          <a:stretch/>
        </p:blipFill>
        <p:spPr>
          <a:xfrm rot="10800000">
            <a:off x="-4" y="857250"/>
            <a:ext cx="9144003" cy="962168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1691680" y="320777"/>
            <a:ext cx="55887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100" b="1" dirty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CAMPO </a:t>
            </a:r>
            <a:r>
              <a:rPr lang="it-IT" sz="2100" b="1" dirty="0" smtClean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D’AZIONE </a:t>
            </a:r>
            <a:r>
              <a:rPr lang="it-IT" sz="2100" b="1" dirty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DELLE ASSOCIAZIONI</a:t>
            </a:r>
            <a:endParaRPr lang="it-IT" sz="2100" b="1" dirty="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graphicFrame>
        <p:nvGraphicFramePr>
          <p:cNvPr id="17" name="Grafico 16"/>
          <p:cNvGraphicFramePr/>
          <p:nvPr>
            <p:extLst>
              <p:ext uri="{D42A27DB-BD31-4B8C-83A1-F6EECF244321}">
                <p14:modId xmlns:p14="http://schemas.microsoft.com/office/powerpoint/2010/main" val="44192965"/>
              </p:ext>
            </p:extLst>
          </p:nvPr>
        </p:nvGraphicFramePr>
        <p:xfrm>
          <a:off x="0" y="2177671"/>
          <a:ext cx="4278573" cy="2149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fico 18"/>
          <p:cNvGraphicFramePr/>
          <p:nvPr>
            <p:extLst>
              <p:ext uri="{D42A27DB-BD31-4B8C-83A1-F6EECF244321}">
                <p14:modId xmlns:p14="http://schemas.microsoft.com/office/powerpoint/2010/main" val="2452095949"/>
              </p:ext>
            </p:extLst>
          </p:nvPr>
        </p:nvGraphicFramePr>
        <p:xfrm>
          <a:off x="4616355" y="3789813"/>
          <a:ext cx="4527645" cy="221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CasellaDiTesto 19"/>
          <p:cNvSpPr txBox="1"/>
          <p:nvPr/>
        </p:nvSpPr>
        <p:spPr>
          <a:xfrm>
            <a:off x="122831" y="4269507"/>
            <a:ext cx="40329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itchFamily="18" charset="0"/>
              </a:rPr>
              <a:t>I dati mostrano come le associazioni per la </a:t>
            </a:r>
            <a:r>
              <a:rPr lang="it-IT" sz="1350" dirty="0" err="1">
                <a:solidFill>
                  <a:prstClr val="black"/>
                </a:solidFill>
                <a:latin typeface="Bell MT" pitchFamily="18" charset="0"/>
              </a:rPr>
              <a:t>Sla</a:t>
            </a:r>
            <a:r>
              <a:rPr lang="it-IT" sz="1350" dirty="0">
                <a:solidFill>
                  <a:prstClr val="black"/>
                </a:solidFill>
                <a:latin typeface="Bell MT" pitchFamily="18" charset="0"/>
              </a:rPr>
              <a:t> siano numerose e </a:t>
            </a:r>
            <a:r>
              <a:rPr lang="it-IT" sz="1350" dirty="0" smtClean="0">
                <a:solidFill>
                  <a:prstClr val="black"/>
                </a:solidFill>
                <a:latin typeface="Bell MT" pitchFamily="18" charset="0"/>
              </a:rPr>
              <a:t>operino </a:t>
            </a:r>
            <a:r>
              <a:rPr lang="it-IT" sz="1350" dirty="0">
                <a:solidFill>
                  <a:prstClr val="black"/>
                </a:solidFill>
                <a:latin typeface="Bell MT" pitchFamily="18" charset="0"/>
              </a:rPr>
              <a:t>prevalentemente su tutto il territorio, con numerose sedi operative, dando la possibilità a tutti i malati di usufruire dei servizi offerti. </a:t>
            </a:r>
            <a:r>
              <a:rPr lang="it-IT" sz="1350" dirty="0">
                <a:solidFill>
                  <a:prstClr val="black"/>
                </a:solidFill>
                <a:latin typeface="Bell MT" pitchFamily="18" charset="0"/>
              </a:rPr>
              <a:t>Queste informazioni rendono possibile il verificare fino a che punto sia possibile far conoscere il progetto, ampliato e replicato su tutto il territorio, grazie anche alla pubblicizzazione di queste associazioni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606120" y="2389150"/>
            <a:ext cx="388278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itchFamily="18" charset="0"/>
              </a:rPr>
              <a:t>Partendo dalle 10 associazioni partecipanti vediamo come la maggioranza operino su territorio nazionale (8/10) e solo 1/10 su territorio regionale e internazionale.</a:t>
            </a:r>
          </a:p>
          <a:p>
            <a:pPr algn="ctr" defTabSz="685800"/>
            <a:r>
              <a:rPr lang="it-IT" sz="1350" dirty="0">
                <a:solidFill>
                  <a:prstClr val="black"/>
                </a:solidFill>
                <a:latin typeface="Bell MT" pitchFamily="18" charset="0"/>
              </a:rPr>
              <a:t>Analizzare questi dati è necessario per le aziende per verificare fino a che punto sia possibile ampliare il progetto sul territorio</a:t>
            </a:r>
            <a:endParaRPr lang="it-IT" sz="1350" dirty="0">
              <a:solidFill>
                <a:prstClr val="black"/>
              </a:solidFill>
              <a:latin typeface="Bell MT" pitchFamily="18" charset="0"/>
            </a:endParaRPr>
          </a:p>
        </p:txBody>
      </p:sp>
      <p:cxnSp>
        <p:nvCxnSpPr>
          <p:cNvPr id="22" name="Connettore 1 21"/>
          <p:cNvCxnSpPr/>
          <p:nvPr/>
        </p:nvCxnSpPr>
        <p:spPr>
          <a:xfrm flipH="1">
            <a:off x="4300315" y="2385800"/>
            <a:ext cx="9454" cy="3373219"/>
          </a:xfrm>
          <a:prstGeom prst="line">
            <a:avLst/>
          </a:prstGeom>
          <a:ln w="38100">
            <a:gradFill flip="none" rotWithShape="1">
              <a:gsLst>
                <a:gs pos="1000">
                  <a:srgbClr val="DF99A0"/>
                </a:gs>
                <a:gs pos="0">
                  <a:srgbClr val="FBC5CB"/>
                </a:gs>
                <a:gs pos="100000">
                  <a:srgbClr val="80020E"/>
                </a:gs>
              </a:gsLst>
              <a:path path="circle">
                <a:fillToRect l="50000" t="50000" r="50000" b="50000"/>
              </a:path>
              <a:tileRect/>
            </a:gradFill>
            <a:headEnd type="diamond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3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0"/>
          <a:stretch/>
        </p:blipFill>
        <p:spPr>
          <a:xfrm rot="5400000">
            <a:off x="-1326482" y="2183732"/>
            <a:ext cx="5143500" cy="2490537"/>
          </a:xfrm>
          <a:prstGeom prst="rect">
            <a:avLst/>
          </a:prstGeom>
        </p:spPr>
      </p:pic>
      <p:graphicFrame>
        <p:nvGraphicFramePr>
          <p:cNvPr id="5" name="Grafico 4"/>
          <p:cNvGraphicFramePr/>
          <p:nvPr>
            <p:extLst>
              <p:ext uri="{D42A27DB-BD31-4B8C-83A1-F6EECF244321}">
                <p14:modId xmlns:p14="http://schemas.microsoft.com/office/powerpoint/2010/main" val="498723928"/>
              </p:ext>
            </p:extLst>
          </p:nvPr>
        </p:nvGraphicFramePr>
        <p:xfrm>
          <a:off x="5691894" y="3378081"/>
          <a:ext cx="3247569" cy="2761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1160177000"/>
              </p:ext>
            </p:extLst>
          </p:nvPr>
        </p:nvGraphicFramePr>
        <p:xfrm>
          <a:off x="1718602" y="878247"/>
          <a:ext cx="2843281" cy="2388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CasellaDiTesto 13"/>
          <p:cNvSpPr txBox="1"/>
          <p:nvPr/>
        </p:nvSpPr>
        <p:spPr>
          <a:xfrm>
            <a:off x="899592" y="3266982"/>
            <a:ext cx="100811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endParaRPr lang="it-IT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561882" y="1001629"/>
            <a:ext cx="43775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Dalle risposte del questionario si è stimato che circa 1/6 dei partecipanti non conoscevano il progetto </a:t>
            </a:r>
            <a:r>
              <a:rPr lang="it-IT" sz="1500" dirty="0" err="1">
                <a:solidFill>
                  <a:prstClr val="black"/>
                </a:solidFill>
                <a:latin typeface="Bell MT" panose="02020503060305020303" pitchFamily="18" charset="0"/>
              </a:rPr>
              <a:t>CasaSla</a:t>
            </a:r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 prima dell’invito, infatti solo il 16%  ne era già a conoscenza.</a:t>
            </a:r>
          </a:p>
          <a:p>
            <a:pPr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Verificare questi dati è utile per comprendere l’efficacia della comunicazione istituzionale dell’azienda nei riguardi del progetto, e nello stesso tempo anche delle realtà sostenitrici.</a:t>
            </a:r>
            <a:endParaRPr lang="it-IT" sz="150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958371" y="3108777"/>
            <a:ext cx="37335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Tra i pochi conoscitori del progetto risultano più numerosi quelli per “passa parola”, contrassegnato come altro nel questionario, seguiti dalla conoscenza tramite eventi e dal sito. In ultimo arriva la conoscenza tramite social, che nonostante tutto è in aumento.</a:t>
            </a:r>
          </a:p>
          <a:p>
            <a:pPr algn="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Servendosi di questi dati si può stimare quale canale di comunicazione sia più efficace e di conseguenza puntare su esso, ma allo stesso tempo andare a migliorare gli altri.</a:t>
            </a:r>
          </a:p>
          <a:p>
            <a:pPr algn="r" defTabSz="685800"/>
            <a:r>
              <a:rPr lang="it-IT" sz="1500" dirty="0">
                <a:solidFill>
                  <a:prstClr val="black"/>
                </a:solidFill>
                <a:latin typeface="Bell MT" panose="02020503060305020303" pitchFamily="18" charset="0"/>
              </a:rPr>
              <a:t>Attualmente il migliore risulta quello tramite invito ad eventi.</a:t>
            </a:r>
            <a:endParaRPr lang="it-IT" sz="1500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18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>
            <p:extLst/>
          </p:nvPr>
        </p:nvGraphicFramePr>
        <p:xfrm>
          <a:off x="1031215" y="1591177"/>
          <a:ext cx="2746700" cy="2215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4096205" y="2159010"/>
            <a:ext cx="442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dirty="0">
                <a:solidFill>
                  <a:prstClr val="black"/>
                </a:solidFill>
                <a:latin typeface="Bell MT" panose="02020503060305020303" pitchFamily="18" charset="0"/>
              </a:rPr>
              <a:t>La maggioranza degli invitati ha notato una positiva sinergia nella gestione e nell’organizzazione del progetto </a:t>
            </a:r>
            <a:r>
              <a:rPr lang="it-IT" dirty="0" err="1">
                <a:solidFill>
                  <a:prstClr val="black"/>
                </a:solidFill>
                <a:latin typeface="Bell MT" panose="02020503060305020303" pitchFamily="18" charset="0"/>
              </a:rPr>
              <a:t>CasaSla</a:t>
            </a:r>
            <a:r>
              <a:rPr lang="it-IT" dirty="0">
                <a:solidFill>
                  <a:prstClr val="black"/>
                </a:solidFill>
                <a:latin typeface="Bell MT" panose="02020503060305020303" pitchFamily="18" charset="0"/>
              </a:rPr>
              <a:t>.</a:t>
            </a:r>
          </a:p>
          <a:p>
            <a:pPr algn="ctr" defTabSz="685800"/>
            <a:endParaRPr lang="it-IT" dirty="0">
              <a:solidFill>
                <a:prstClr val="black"/>
              </a:solidFill>
              <a:latin typeface="Bell MT" panose="02020503060305020303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010629" y="1073819"/>
            <a:ext cx="3296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3600" b="1" dirty="0">
                <a:solidFill>
                  <a:srgbClr val="AF0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SINERGIA</a:t>
            </a:r>
            <a:endParaRPr lang="it-IT" sz="3600" b="1" dirty="0">
              <a:solidFill>
                <a:srgbClr val="AF0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79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1482</Words>
  <Application>Microsoft Office PowerPoint</Application>
  <PresentationFormat>Presentazione su schermo (4:3)</PresentationFormat>
  <Paragraphs>98</Paragraphs>
  <Slides>22</Slides>
  <Notes>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4" baseType="lpstr">
      <vt:lpstr>Arial</vt:lpstr>
      <vt:lpstr>Bahnschrift SemiBold Condensed</vt:lpstr>
      <vt:lpstr>Baskerville Old Face</vt:lpstr>
      <vt:lpstr>Bell MT</vt:lpstr>
      <vt:lpstr>Calibri</vt:lpstr>
      <vt:lpstr>Calibri Light</vt:lpstr>
      <vt:lpstr>Castellar</vt:lpstr>
      <vt:lpstr>Lucida Calligraphy</vt:lpstr>
      <vt:lpstr>Symbol</vt:lpstr>
      <vt:lpstr>Tema di Office</vt:lpstr>
      <vt:lpstr>1_Tema di Office</vt:lpstr>
      <vt:lpstr>Presentazione</vt:lpstr>
      <vt:lpstr>Pon «Potenziamento dei percorsi di ALTERNANZA SCUOLA LAVORO»  Obiettivo specifico 10.2 Miglioramento delle competenze chiave degli allievi Azione 10.2.5    Sottoazione 10.2.5A    FSEPON-LO-2017_17 </vt:lpstr>
      <vt:lpstr>Presentazione standard di PowerPoint</vt:lpstr>
      <vt:lpstr>Contestualizzando …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MAPPA</dc:title>
  <dc:creator>giuly36@hotmail.it</dc:creator>
  <cp:lastModifiedBy>Utente Windows</cp:lastModifiedBy>
  <cp:revision>35</cp:revision>
  <dcterms:created xsi:type="dcterms:W3CDTF">2018-10-30T20:31:33Z</dcterms:created>
  <dcterms:modified xsi:type="dcterms:W3CDTF">2018-11-09T13:57:42Z</dcterms:modified>
</cp:coreProperties>
</file>